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35.svg" ContentType="image/svg+xml"/>
  <Override PartName="/ppt/media/image37.svg" ContentType="image/svg+xml"/>
  <Override PartName="/ppt/media/image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 id="2147483681" r:id="rId4"/>
    <p:sldMasterId id="2147483700" r:id="rId5"/>
    <p:sldMasterId id="2147483714" r:id="rId6"/>
    <p:sldMasterId id="2147483735" r:id="rId7"/>
    <p:sldMasterId id="2147483764" r:id="rId8"/>
    <p:sldMasterId id="2147483777" r:id="rId9"/>
  </p:sldMasterIdLst>
  <p:notesMasterIdLst>
    <p:notesMasterId r:id="rId13"/>
  </p:notesMasterIdLst>
  <p:sldIdLst>
    <p:sldId id="274" r:id="rId10"/>
    <p:sldId id="278" r:id="rId11"/>
    <p:sldId id="271" r:id="rId12"/>
    <p:sldId id="275" r:id="rId14"/>
    <p:sldId id="288" r:id="rId15"/>
    <p:sldId id="287" r:id="rId16"/>
    <p:sldId id="266" r:id="rId17"/>
    <p:sldId id="273" r:id="rId18"/>
    <p:sldId id="286" r:id="rId19"/>
    <p:sldId id="280" r:id="rId20"/>
    <p:sldId id="281" r:id="rId21"/>
    <p:sldId id="289" r:id="rId22"/>
    <p:sldId id="290" r:id="rId23"/>
    <p:sldId id="299" r:id="rId24"/>
    <p:sldId id="284"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showGuides="1">
      <p:cViewPr varScale="1">
        <p:scale>
          <a:sx n="89" d="100"/>
          <a:sy n="89" d="100"/>
        </p:scale>
        <p:origin x="466" y="72"/>
      </p:cViewPr>
      <p:guideLst>
        <p:guide orient="horz" pos="2152"/>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customXml" Target="../customXml/item3.xml"/><Relationship Id="rId31" Type="http://schemas.openxmlformats.org/officeDocument/2006/relationships/customXml" Target="../customXml/item2.xml"/><Relationship Id="rId30" Type="http://schemas.openxmlformats.org/officeDocument/2006/relationships/customXml" Target="../customXml/item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notesMaster" Target="notesMasters/notesMaster1.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39.svg"/><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4" Type="http://schemas.openxmlformats.org/officeDocument/2006/relationships/image" Target="../media/image39.svg"/><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4FD9E2A-ABC8-439E-A169-88D17953E8BD}" type="doc">
      <dgm:prSet loTypeId="urn:microsoft.com/office/officeart/2018/2/layout/IconCircleList" loCatId="icon" qsTypeId="urn:microsoft.com/office/officeart/2005/8/quickstyle/simple1" qsCatId="simple" csTypeId="urn:microsoft.com/office/officeart/2018/5/colors/Iconchunking_neutralbg_accent5_2" csCatId="accent5" phldr="1"/>
      <dgm:spPr/>
      <dgm:t>
        <a:bodyPr/>
        <a:lstStyle/>
        <a:p>
          <a:endParaRPr lang="en-US"/>
        </a:p>
      </dgm:t>
    </dgm:pt>
    <dgm:pt modelId="{72697B8C-0E29-47D0-857E-EC151E0525BF}">
      <dgm:prSet custT="1"/>
      <dgm:spPr/>
      <dgm:t>
        <a:bodyPr/>
        <a:lstStyle/>
        <a:p>
          <a:pPr>
            <a:lnSpc>
              <a:spcPct val="100000"/>
            </a:lnSpc>
          </a:pPr>
          <a:r>
            <a:rPr lang="en-US" sz="1600" dirty="0"/>
            <a:t>DSA self-paced course is a complete package that helped me to learn Data Structures and</a:t>
          </a:r>
          <a:br>
            <a:rPr lang="en-US" sz="1600" dirty="0"/>
          </a:br>
          <a:r>
            <a:rPr lang="en-US" sz="1600" dirty="0"/>
            <a:t>Algorithms from Basic to an Advance level. The course curriculum has been divided into 10</a:t>
          </a:r>
          <a:br>
            <a:rPr lang="en-US" sz="1600" dirty="0"/>
          </a:br>
          <a:r>
            <a:rPr lang="en-US" sz="1600" dirty="0"/>
            <a:t>weeks, where I practiced questions and I have attempted the assessment tests accordingly.</a:t>
          </a:r>
          <a:endParaRPr lang="en-US" sz="1600" b="1" i="1" dirty="0">
            <a:latin typeface="Avenir Next LT Pro Light (Body)"/>
          </a:endParaRPr>
        </a:p>
      </dgm:t>
    </dgm:pt>
    <dgm:pt modelId="{89FEA939-1AC5-4903-9E1E-B38F22F9A161}" cxnId="{9908A579-18FD-4A71-9AB8-DB9D5EEA7E89}" type="parTrans">
      <dgm:prSet/>
      <dgm:spPr/>
      <dgm:t>
        <a:bodyPr/>
        <a:lstStyle/>
        <a:p>
          <a:endParaRPr lang="en-US"/>
        </a:p>
      </dgm:t>
    </dgm:pt>
    <dgm:pt modelId="{8A8C22FB-56B5-440E-A7F5-583954025FF4}" cxnId="{9908A579-18FD-4A71-9AB8-DB9D5EEA7E89}" type="sibTrans">
      <dgm:prSet/>
      <dgm:spPr/>
      <dgm:t>
        <a:bodyPr/>
        <a:lstStyle/>
        <a:p>
          <a:pPr>
            <a:lnSpc>
              <a:spcPct val="100000"/>
            </a:lnSpc>
          </a:pPr>
          <a:endParaRPr lang="en-US"/>
        </a:p>
      </dgm:t>
    </dgm:pt>
    <dgm:pt modelId="{5AE760EA-99CD-4C9A-ABC7-7B3CECFA6595}">
      <dgm:prSet custT="1"/>
      <dgm:spPr/>
      <dgm:t>
        <a:bodyPr/>
        <a:lstStyle/>
        <a:p>
          <a:pPr>
            <a:lnSpc>
              <a:spcPct val="100000"/>
            </a:lnSpc>
          </a:pPr>
          <a:r>
            <a:rPr lang="en-US" sz="1600" dirty="0"/>
            <a:t>This course does not require any prior knowledge of Data Structure and Algorithms, but a</a:t>
          </a:r>
          <a:br>
            <a:rPr lang="en-US" sz="1600" dirty="0"/>
          </a:br>
          <a:r>
            <a:rPr lang="en-US" sz="1600" dirty="0"/>
            <a:t>basic knowledge of any programming language ( C++ ) will be </a:t>
          </a:r>
          <a:r>
            <a:rPr lang="en-US" sz="1600" dirty="0" err="1"/>
            <a:t>helpfulI</a:t>
          </a:r>
          <a:r>
            <a:rPr lang="en-US" sz="1600" dirty="0"/>
            <a:t> will master all</a:t>
          </a:r>
          <a:br>
            <a:rPr lang="en-US" sz="1600" dirty="0"/>
          </a:br>
          <a:r>
            <a:rPr lang="en-US" sz="1600" dirty="0"/>
            <a:t>the important topics of data structures and algorithm like sorting, strings, heaps, DP,</a:t>
          </a:r>
          <a:br>
            <a:rPr lang="en-US" sz="1600" dirty="0"/>
          </a:br>
          <a:r>
            <a:rPr lang="en-US" sz="1600" dirty="0"/>
            <a:t>searching, trees and more and even learn this concepts by practicing on real-world</a:t>
          </a:r>
          <a:br>
            <a:rPr lang="en-US" sz="1600" dirty="0"/>
          </a:br>
          <a:r>
            <a:rPr lang="en-US" sz="1600" dirty="0"/>
            <a:t>projects.</a:t>
          </a:r>
          <a:endParaRPr lang="en-US" sz="1600" b="1" i="1" dirty="0">
            <a:latin typeface="Avenir Next LT Pro Light (Body)"/>
          </a:endParaRPr>
        </a:p>
      </dgm:t>
    </dgm:pt>
    <dgm:pt modelId="{8BD75DB6-F9F1-4660-AE99-D41B89599ED9}" cxnId="{D264D517-419B-4243-BE85-406BFE823DFE}" type="parTrans">
      <dgm:prSet/>
      <dgm:spPr/>
      <dgm:t>
        <a:bodyPr/>
        <a:lstStyle/>
        <a:p>
          <a:endParaRPr lang="en-US"/>
        </a:p>
      </dgm:t>
    </dgm:pt>
    <dgm:pt modelId="{9916261E-2F80-44D6-AC21-A25FD5DF0165}" cxnId="{D264D517-419B-4243-BE85-406BFE823DFE}" type="sibTrans">
      <dgm:prSet/>
      <dgm:spPr/>
      <dgm:t>
        <a:bodyPr/>
        <a:lstStyle/>
        <a:p>
          <a:endParaRPr lang="en-US"/>
        </a:p>
      </dgm:t>
    </dgm:pt>
    <dgm:pt modelId="{95F224B1-3562-4F93-BDB2-912C6AF6A9FD}" type="pres">
      <dgm:prSet presAssocID="{24FD9E2A-ABC8-439E-A169-88D17953E8BD}" presName="root" presStyleCnt="0">
        <dgm:presLayoutVars>
          <dgm:dir/>
          <dgm:resizeHandles val="exact"/>
        </dgm:presLayoutVars>
      </dgm:prSet>
      <dgm:spPr/>
    </dgm:pt>
    <dgm:pt modelId="{D320DE9B-CAC3-48EE-876E-59334CAB2BF2}" type="pres">
      <dgm:prSet presAssocID="{24FD9E2A-ABC8-439E-A169-88D17953E8BD}" presName="container" presStyleCnt="0">
        <dgm:presLayoutVars>
          <dgm:dir/>
          <dgm:resizeHandles val="exact"/>
        </dgm:presLayoutVars>
      </dgm:prSet>
      <dgm:spPr/>
    </dgm:pt>
    <dgm:pt modelId="{82C20AA3-34A6-4515-862E-2B147A6C1220}" type="pres">
      <dgm:prSet presAssocID="{72697B8C-0E29-47D0-857E-EC151E0525BF}" presName="compNode" presStyleCnt="0"/>
      <dgm:spPr/>
    </dgm:pt>
    <dgm:pt modelId="{8E73E2D3-E817-4193-8103-37D2B48FF882}" type="pres">
      <dgm:prSet presAssocID="{72697B8C-0E29-47D0-857E-EC151E0525BF}" presName="iconBgRect" presStyleLbl="bgShp" presStyleIdx="0" presStyleCnt="2"/>
      <dgm:spPr/>
    </dgm:pt>
    <dgm:pt modelId="{AB6BBB05-D267-405E-B6B8-F0AE81D58EEF}" type="pres">
      <dgm:prSet presAssocID="{72697B8C-0E29-47D0-857E-EC151E0525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DB9EC67-E661-4CD6-8ABE-C83F5049DAA1}" type="pres">
      <dgm:prSet presAssocID="{72697B8C-0E29-47D0-857E-EC151E0525BF}" presName="spaceRect" presStyleCnt="0"/>
      <dgm:spPr/>
    </dgm:pt>
    <dgm:pt modelId="{54FFE7EA-9186-44D9-8C62-22905740ACE4}" type="pres">
      <dgm:prSet presAssocID="{72697B8C-0E29-47D0-857E-EC151E0525BF}" presName="textRect" presStyleLbl="revTx" presStyleIdx="0" presStyleCnt="2">
        <dgm:presLayoutVars>
          <dgm:chMax val="1"/>
          <dgm:chPref val="1"/>
        </dgm:presLayoutVars>
      </dgm:prSet>
      <dgm:spPr/>
    </dgm:pt>
    <dgm:pt modelId="{E11B8FB2-3DE0-4E2E-9097-08BE9A02E8ED}" type="pres">
      <dgm:prSet presAssocID="{8A8C22FB-56B5-440E-A7F5-583954025FF4}" presName="sibTrans" presStyleLbl="sibTrans2D1" presStyleIdx="0" presStyleCnt="0"/>
      <dgm:spPr/>
    </dgm:pt>
    <dgm:pt modelId="{434BDFCF-42A4-486A-8716-16DC903D9F0A}" type="pres">
      <dgm:prSet presAssocID="{5AE760EA-99CD-4C9A-ABC7-7B3CECFA6595}" presName="compNode" presStyleCnt="0"/>
      <dgm:spPr/>
    </dgm:pt>
    <dgm:pt modelId="{9F53351C-07F6-4588-8A65-0E4D9FFC2640}" type="pres">
      <dgm:prSet presAssocID="{5AE760EA-99CD-4C9A-ABC7-7B3CECFA6595}" presName="iconBgRect" presStyleLbl="bgShp" presStyleIdx="1" presStyleCnt="2"/>
      <dgm:spPr/>
    </dgm:pt>
    <dgm:pt modelId="{D098D5D3-39F2-491C-844F-BCF585ED55E6}" type="pres">
      <dgm:prSet presAssocID="{5AE760EA-99CD-4C9A-ABC7-7B3CECFA65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12AD4BEE-EDAC-499C-8ECE-6794C25439EE}" type="pres">
      <dgm:prSet presAssocID="{5AE760EA-99CD-4C9A-ABC7-7B3CECFA6595}" presName="spaceRect" presStyleCnt="0"/>
      <dgm:spPr/>
    </dgm:pt>
    <dgm:pt modelId="{1704CA67-D091-4220-94D3-81C58A745547}" type="pres">
      <dgm:prSet presAssocID="{5AE760EA-99CD-4C9A-ABC7-7B3CECFA6595}" presName="textRect" presStyleLbl="revTx" presStyleIdx="1" presStyleCnt="2">
        <dgm:presLayoutVars>
          <dgm:chMax val="1"/>
          <dgm:chPref val="1"/>
        </dgm:presLayoutVars>
      </dgm:prSet>
      <dgm:spPr/>
    </dgm:pt>
  </dgm:ptLst>
  <dgm:cxnLst>
    <dgm:cxn modelId="{D264D517-419B-4243-BE85-406BFE823DFE}" srcId="{24FD9E2A-ABC8-439E-A169-88D17953E8BD}" destId="{5AE760EA-99CD-4C9A-ABC7-7B3CECFA6595}" srcOrd="1" destOrd="0" parTransId="{8BD75DB6-F9F1-4660-AE99-D41B89599ED9}" sibTransId="{9916261E-2F80-44D6-AC21-A25FD5DF0165}"/>
    <dgm:cxn modelId="{E2A59D1B-E720-443B-89E4-FAD386FBC158}" type="presOf" srcId="{8A8C22FB-56B5-440E-A7F5-583954025FF4}" destId="{E11B8FB2-3DE0-4E2E-9097-08BE9A02E8ED}" srcOrd="0" destOrd="0" presId="urn:microsoft.com/office/officeart/2018/2/layout/IconCircleList"/>
    <dgm:cxn modelId="{AA75474D-8F06-4E9A-A44C-9DE25FE4E1E4}" type="presOf" srcId="{5AE760EA-99CD-4C9A-ABC7-7B3CECFA6595}" destId="{1704CA67-D091-4220-94D3-81C58A745547}" srcOrd="0" destOrd="0" presId="urn:microsoft.com/office/officeart/2018/2/layout/IconCircleList"/>
    <dgm:cxn modelId="{9908A579-18FD-4A71-9AB8-DB9D5EEA7E89}" srcId="{24FD9E2A-ABC8-439E-A169-88D17953E8BD}" destId="{72697B8C-0E29-47D0-857E-EC151E0525BF}" srcOrd="0" destOrd="0" parTransId="{89FEA939-1AC5-4903-9E1E-B38F22F9A161}" sibTransId="{8A8C22FB-56B5-440E-A7F5-583954025FF4}"/>
    <dgm:cxn modelId="{C39F1E81-C44D-4F8F-8533-9E82631B36C6}" type="presOf" srcId="{24FD9E2A-ABC8-439E-A169-88D17953E8BD}" destId="{95F224B1-3562-4F93-BDB2-912C6AF6A9FD}" srcOrd="0" destOrd="0" presId="urn:microsoft.com/office/officeart/2018/2/layout/IconCircleList"/>
    <dgm:cxn modelId="{68E5BC96-6379-41E3-88D8-0C25845C9A27}" type="presOf" srcId="{72697B8C-0E29-47D0-857E-EC151E0525BF}" destId="{54FFE7EA-9186-44D9-8C62-22905740ACE4}" srcOrd="0" destOrd="0" presId="urn:microsoft.com/office/officeart/2018/2/layout/IconCircleList"/>
    <dgm:cxn modelId="{DC13DE85-7E5C-4B9B-A2F3-7C67296BE31F}" type="presParOf" srcId="{95F224B1-3562-4F93-BDB2-912C6AF6A9FD}" destId="{D320DE9B-CAC3-48EE-876E-59334CAB2BF2}" srcOrd="0" destOrd="0" presId="urn:microsoft.com/office/officeart/2018/2/layout/IconCircleList"/>
    <dgm:cxn modelId="{7A6B7435-D974-473C-9547-C3250F8792A1}" type="presParOf" srcId="{D320DE9B-CAC3-48EE-876E-59334CAB2BF2}" destId="{82C20AA3-34A6-4515-862E-2B147A6C1220}" srcOrd="0" destOrd="0" presId="urn:microsoft.com/office/officeart/2018/2/layout/IconCircleList"/>
    <dgm:cxn modelId="{E2D8D986-C6A6-4312-BD10-C285765655BE}" type="presParOf" srcId="{82C20AA3-34A6-4515-862E-2B147A6C1220}" destId="{8E73E2D3-E817-4193-8103-37D2B48FF882}" srcOrd="0" destOrd="0" presId="urn:microsoft.com/office/officeart/2018/2/layout/IconCircleList"/>
    <dgm:cxn modelId="{86B611CA-4FDB-4EA2-A770-3C229E42649F}" type="presParOf" srcId="{82C20AA3-34A6-4515-862E-2B147A6C1220}" destId="{AB6BBB05-D267-405E-B6B8-F0AE81D58EEF}" srcOrd="1" destOrd="0" presId="urn:microsoft.com/office/officeart/2018/2/layout/IconCircleList"/>
    <dgm:cxn modelId="{2744D7F7-528C-4D9C-AE4B-765D274EFDF4}" type="presParOf" srcId="{82C20AA3-34A6-4515-862E-2B147A6C1220}" destId="{7DB9EC67-E661-4CD6-8ABE-C83F5049DAA1}" srcOrd="2" destOrd="0" presId="urn:microsoft.com/office/officeart/2018/2/layout/IconCircleList"/>
    <dgm:cxn modelId="{26CEA9CA-9158-45CC-A8CF-2738B94E15B9}" type="presParOf" srcId="{82C20AA3-34A6-4515-862E-2B147A6C1220}" destId="{54FFE7EA-9186-44D9-8C62-22905740ACE4}" srcOrd="3" destOrd="0" presId="urn:microsoft.com/office/officeart/2018/2/layout/IconCircleList"/>
    <dgm:cxn modelId="{E4B49A72-4233-4354-8D75-AB4BB7DA28D9}" type="presParOf" srcId="{D320DE9B-CAC3-48EE-876E-59334CAB2BF2}" destId="{E11B8FB2-3DE0-4E2E-9097-08BE9A02E8ED}" srcOrd="1" destOrd="0" presId="urn:microsoft.com/office/officeart/2018/2/layout/IconCircleList"/>
    <dgm:cxn modelId="{E81A1592-637F-4995-81B7-5C5C19831C08}" type="presParOf" srcId="{D320DE9B-CAC3-48EE-876E-59334CAB2BF2}" destId="{434BDFCF-42A4-486A-8716-16DC903D9F0A}" srcOrd="2" destOrd="0" presId="urn:microsoft.com/office/officeart/2018/2/layout/IconCircleList"/>
    <dgm:cxn modelId="{15976C99-D856-46F7-B2AE-89AF701DE495}" type="presParOf" srcId="{434BDFCF-42A4-486A-8716-16DC903D9F0A}" destId="{9F53351C-07F6-4588-8A65-0E4D9FFC2640}" srcOrd="0" destOrd="0" presId="urn:microsoft.com/office/officeart/2018/2/layout/IconCircleList"/>
    <dgm:cxn modelId="{9DBD2436-2E6E-4210-B8D5-E69E57256257}" type="presParOf" srcId="{434BDFCF-42A4-486A-8716-16DC903D9F0A}" destId="{D098D5D3-39F2-491C-844F-BCF585ED55E6}" srcOrd="1" destOrd="0" presId="urn:microsoft.com/office/officeart/2018/2/layout/IconCircleList"/>
    <dgm:cxn modelId="{81C3C748-718F-46BC-861D-B2C410939F22}" type="presParOf" srcId="{434BDFCF-42A4-486A-8716-16DC903D9F0A}" destId="{12AD4BEE-EDAC-499C-8ECE-6794C25439EE}" srcOrd="2" destOrd="0" presId="urn:microsoft.com/office/officeart/2018/2/layout/IconCircleList"/>
    <dgm:cxn modelId="{B21B0D0E-42A5-4D39-85FD-9AFD97A45F22}" type="presParOf" srcId="{434BDFCF-42A4-486A-8716-16DC903D9F0A}" destId="{1704CA67-D091-4220-94D3-81C58A745547}" srcOrd="3" destOrd="0" presId="urn:microsoft.com/office/officeart/2018/2/layout/IconCircle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970328" cy="4447729"/>
        <a:chOff x="0" y="0"/>
        <a:chExt cx="11970328" cy="4447729"/>
      </a:xfrm>
    </dsp:grpSpPr>
    <dsp:sp modelId="{8E73E2D3-E817-4193-8103-37D2B48FF882}">
      <dsp:nvSpPr>
        <dsp:cNvPr id="3" name="Oval 2"/>
        <dsp:cNvSpPr/>
      </dsp:nvSpPr>
      <dsp:spPr bwMode="white">
        <a:xfrm>
          <a:off x="2416861" y="-281"/>
          <a:ext cx="1999068" cy="1999068"/>
        </a:xfrm>
        <a:prstGeom prst="ellipse">
          <a:avLst/>
        </a:prstGeom>
      </dsp:spPr>
      <dsp:style>
        <a:lnRef idx="0">
          <a:schemeClr val="accent5"/>
        </a:lnRef>
        <a:fillRef idx="1">
          <a:schemeClr val="bg1">
            <a:lumMod val="95000"/>
          </a:schemeClr>
        </a:fillRef>
        <a:effectRef idx="0">
          <a:scrgbClr r="0" g="0" b="0"/>
        </a:effectRef>
        <a:fontRef idx="minor"/>
      </dsp:style>
      <dsp:txXfrm>
        <a:off x="2416861" y="-281"/>
        <a:ext cx="1999068" cy="1999068"/>
      </dsp:txXfrm>
    </dsp:sp>
    <dsp:sp modelId="{AB6BBB05-D267-405E-B6B8-F0AE81D58EEF}">
      <dsp:nvSpPr>
        <dsp:cNvPr id="4" name="Rectangles 3"/>
        <dsp:cNvSpPr/>
      </dsp:nvSpPr>
      <dsp:spPr bwMode="white">
        <a:xfrm>
          <a:off x="2836665" y="419523"/>
          <a:ext cx="1159460" cy="1159460"/>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alpha val="0"/>
          </a:schemeClr>
        </a:lnRef>
        <a:fillRef idx="1">
          <a:schemeClr val="accent5"/>
        </a:fillRef>
        <a:effectRef idx="0">
          <a:scrgbClr r="0" g="0" b="0"/>
        </a:effectRef>
        <a:fontRef idx="minor">
          <a:schemeClr val="lt1"/>
        </a:fontRef>
      </dsp:style>
      <dsp:txXfrm>
        <a:off x="2836665" y="419523"/>
        <a:ext cx="1159460" cy="1159460"/>
      </dsp:txXfrm>
    </dsp:sp>
    <dsp:sp modelId="{54FFE7EA-9186-44D9-8C62-22905740ACE4}">
      <dsp:nvSpPr>
        <dsp:cNvPr id="5" name="Rectangles 4"/>
        <dsp:cNvSpPr/>
      </dsp:nvSpPr>
      <dsp:spPr bwMode="white">
        <a:xfrm>
          <a:off x="4844301" y="-281"/>
          <a:ext cx="4712089" cy="1999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tx1"/>
              </a:solidFill>
            </a:rPr>
            <a:t>DSA self-paced course is a complete package that helped me to learn Data Structures and</a:t>
          </a:r>
          <a:br>
            <a:rPr lang="en-US" sz="1600" dirty="0">
              <a:solidFill>
                <a:schemeClr val="tx1"/>
              </a:solidFill>
            </a:rPr>
          </a:br>
          <a:r>
            <a:rPr lang="en-US" sz="1600" dirty="0">
              <a:solidFill>
                <a:schemeClr val="tx1"/>
              </a:solidFill>
            </a:rPr>
            <a:t>Algorithms from Basic to an Advance level. The course curriculum has been divided into 10</a:t>
          </a:r>
          <a:br>
            <a:rPr lang="en-US" sz="1600" dirty="0">
              <a:solidFill>
                <a:schemeClr val="tx1"/>
              </a:solidFill>
            </a:rPr>
          </a:br>
          <a:r>
            <a:rPr lang="en-US" sz="1600" dirty="0">
              <a:solidFill>
                <a:schemeClr val="tx1"/>
              </a:solidFill>
            </a:rPr>
            <a:t>weeks, where I practiced questions and I have attempted the assessment tests accordingly.</a:t>
          </a:r>
          <a:endParaRPr lang="en-US" sz="1600" b="1" i="1" dirty="0">
            <a:solidFill>
              <a:schemeClr val="tx1"/>
            </a:solidFill>
            <a:latin typeface="Avenir Next LT Pro Light (Body)"/>
          </a:endParaRPr>
        </a:p>
      </dsp:txBody>
      <dsp:txXfrm>
        <a:off x="4844301" y="-281"/>
        <a:ext cx="4712089" cy="1999068"/>
      </dsp:txXfrm>
    </dsp:sp>
    <dsp:sp modelId="{9F53351C-07F6-4588-8A65-0E4D9FFC2640}">
      <dsp:nvSpPr>
        <dsp:cNvPr id="6" name="Oval 5"/>
        <dsp:cNvSpPr/>
      </dsp:nvSpPr>
      <dsp:spPr bwMode="white">
        <a:xfrm>
          <a:off x="2416861" y="2448942"/>
          <a:ext cx="1999068" cy="1999068"/>
        </a:xfrm>
        <a:prstGeom prst="ellipse">
          <a:avLst/>
        </a:prstGeom>
      </dsp:spPr>
      <dsp:style>
        <a:lnRef idx="0">
          <a:schemeClr val="accent5"/>
        </a:lnRef>
        <a:fillRef idx="1">
          <a:schemeClr val="bg1">
            <a:lumMod val="95000"/>
          </a:schemeClr>
        </a:fillRef>
        <a:effectRef idx="0">
          <a:scrgbClr r="0" g="0" b="0"/>
        </a:effectRef>
        <a:fontRef idx="minor"/>
      </dsp:style>
      <dsp:txXfrm>
        <a:off x="2416861" y="2448942"/>
        <a:ext cx="1999068" cy="1999068"/>
      </dsp:txXfrm>
    </dsp:sp>
    <dsp:sp modelId="{D098D5D3-39F2-491C-844F-BCF585ED55E6}">
      <dsp:nvSpPr>
        <dsp:cNvPr id="7" name="Rectangles 6"/>
        <dsp:cNvSpPr/>
      </dsp:nvSpPr>
      <dsp:spPr bwMode="white">
        <a:xfrm>
          <a:off x="2836665" y="2868746"/>
          <a:ext cx="1159460" cy="115946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alpha val="0"/>
          </a:schemeClr>
        </a:lnRef>
        <a:fillRef idx="1">
          <a:schemeClr val="accent5"/>
        </a:fillRef>
        <a:effectRef idx="0">
          <a:scrgbClr r="0" g="0" b="0"/>
        </a:effectRef>
        <a:fontRef idx="minor">
          <a:schemeClr val="lt1"/>
        </a:fontRef>
      </dsp:style>
      <dsp:txXfrm>
        <a:off x="2836665" y="2868746"/>
        <a:ext cx="1159460" cy="1159460"/>
      </dsp:txXfrm>
    </dsp:sp>
    <dsp:sp modelId="{1704CA67-D091-4220-94D3-81C58A745547}">
      <dsp:nvSpPr>
        <dsp:cNvPr id="8" name="Rectangles 7"/>
        <dsp:cNvSpPr/>
      </dsp:nvSpPr>
      <dsp:spPr bwMode="white">
        <a:xfrm>
          <a:off x="4844301" y="2448942"/>
          <a:ext cx="4712089" cy="1999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tx1"/>
              </a:solidFill>
            </a:rPr>
            <a:t>This course does not require any prior knowledge of Data Structure and Algorithms, but a</a:t>
          </a:r>
          <a:br>
            <a:rPr lang="en-US" sz="1600" dirty="0">
              <a:solidFill>
                <a:schemeClr val="tx1"/>
              </a:solidFill>
            </a:rPr>
          </a:br>
          <a:r>
            <a:rPr lang="en-US" sz="1600" dirty="0">
              <a:solidFill>
                <a:schemeClr val="tx1"/>
              </a:solidFill>
            </a:rPr>
            <a:t>basic knowledge of any programming language ( C++ ) will be </a:t>
          </a:r>
          <a:r>
            <a:rPr lang="en-US" sz="1600" dirty="0" err="1">
              <a:solidFill>
                <a:schemeClr val="tx1"/>
              </a:solidFill>
            </a:rPr>
            <a:t>helpfulI</a:t>
          </a:r>
          <a:r>
            <a:rPr lang="en-US" sz="1600" dirty="0">
              <a:solidFill>
                <a:schemeClr val="tx1"/>
              </a:solidFill>
            </a:rPr>
            <a:t> will master all</a:t>
          </a:r>
          <a:br>
            <a:rPr lang="en-US" sz="1600" dirty="0">
              <a:solidFill>
                <a:schemeClr val="tx1"/>
              </a:solidFill>
            </a:rPr>
          </a:br>
          <a:r>
            <a:rPr lang="en-US" sz="1600" dirty="0">
              <a:solidFill>
                <a:schemeClr val="tx1"/>
              </a:solidFill>
            </a:rPr>
            <a:t>the important topics of data structures and algorithm like sorting, strings, heaps, DP,</a:t>
          </a:r>
          <a:br>
            <a:rPr lang="en-US" sz="1600" dirty="0">
              <a:solidFill>
                <a:schemeClr val="tx1"/>
              </a:solidFill>
            </a:rPr>
          </a:br>
          <a:r>
            <a:rPr lang="en-US" sz="1600" dirty="0">
              <a:solidFill>
                <a:schemeClr val="tx1"/>
              </a:solidFill>
            </a:rPr>
            <a:t>searching, trees and more and even learn this concepts by practicing on real-world</a:t>
          </a:r>
          <a:br>
            <a:rPr lang="en-US" sz="1600" dirty="0">
              <a:solidFill>
                <a:schemeClr val="tx1"/>
              </a:solidFill>
            </a:rPr>
          </a:br>
          <a:r>
            <a:rPr lang="en-US" sz="1600" dirty="0">
              <a:solidFill>
                <a:schemeClr val="tx1"/>
              </a:solidFill>
            </a:rPr>
            <a:t>projects.</a:t>
          </a:r>
          <a:endParaRPr lang="en-US" sz="1600" b="1" i="1" dirty="0">
            <a:solidFill>
              <a:schemeClr val="tx1"/>
            </a:solidFill>
            <a:latin typeface="Avenir Next LT Pro Light (Body)"/>
          </a:endParaRPr>
        </a:p>
      </dsp:txBody>
      <dsp:txXfrm>
        <a:off x="4844301" y="2448942"/>
        <a:ext cx="4712089" cy="199906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85A95-B7C1-4043-B4FD-1C1E7B6E43C0}"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5" Type="http://schemas.microsoft.com/office/2007/relationships/hdphoto" Target="../media/image13.wdp"/><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5" Type="http://schemas.microsoft.com/office/2007/relationships/hdphoto" Target="../media/image13.wdp"/><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5" Type="http://schemas.microsoft.com/office/2007/relationships/hdphoto" Target="../media/image13.wdp"/><Relationship Id="rId4" Type="http://schemas.openxmlformats.org/officeDocument/2006/relationships/image" Target="../media/image14.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5" Type="http://schemas.microsoft.com/office/2007/relationships/hdphoto" Target="../media/image13.wdp"/><Relationship Id="rId4" Type="http://schemas.openxmlformats.org/officeDocument/2006/relationships/image" Target="../media/image14.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endParaRPr lang="en-US" dirty="0">
              <a:solidFill>
                <a:schemeClr val="bg1"/>
              </a:solidFill>
            </a:endParaRPr>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15" name="Picture Placeholder 14"/>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endParaRPr lang="en-US" dirty="0"/>
          </a:p>
        </p:txBody>
      </p:sp>
      <p:sp>
        <p:nvSpPr>
          <p:cNvPr id="24" name="Text Placeholder 14"/>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endParaRPr lang="en-US" dirty="0"/>
          </a:p>
        </p:txBody>
      </p:sp>
      <p:sp>
        <p:nvSpPr>
          <p:cNvPr id="28" name="Text Placeholder 14"/>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endParaRPr lang="en-US" dirty="0"/>
          </a:p>
        </p:txBody>
      </p:sp>
      <p:sp>
        <p:nvSpPr>
          <p:cNvPr id="29" name="Text Placeholder 14"/>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endParaRPr lang="en-US" dirty="0"/>
          </a:p>
        </p:txBody>
      </p:sp>
      <p:sp>
        <p:nvSpPr>
          <p:cNvPr id="30" name="Text Placeholder 14"/>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endParaRPr lang="en-US" dirty="0"/>
          </a:p>
        </p:txBody>
      </p:sp>
      <p:sp>
        <p:nvSpPr>
          <p:cNvPr id="31" name="Text Placeholder 14"/>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endParaRPr lang="en-US" dirty="0"/>
          </a:p>
        </p:txBody>
      </p:sp>
      <p:sp>
        <p:nvSpPr>
          <p:cNvPr id="32" name="Text Placeholder 14"/>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endParaRPr lang="en-US" dirty="0"/>
          </a:p>
        </p:txBody>
      </p:sp>
      <p:sp>
        <p:nvSpPr>
          <p:cNvPr id="33" name="Text Placeholder 14"/>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ntent 2 column (comparison slid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3" name="Text Placeholder 2"/>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018472"/>
            <a:ext cx="4841076" cy="3104856"/>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766560" y="3018471"/>
            <a:ext cx="4841076" cy="3104857"/>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Monday, February 1, 20XX</a:t>
            </a:r>
            <a:endParaRPr lang="en-US"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3" name="Text Placeholder 2"/>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018472"/>
            <a:ext cx="3200400" cy="3104856"/>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892040" y="3016183"/>
            <a:ext cx="3200400" cy="3104857"/>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Content Placeholder 5"/>
          <p:cNvSpPr>
            <a:spLocks noGrp="1"/>
          </p:cNvSpPr>
          <p:nvPr>
            <p:ph sz="quarter" idx="14"/>
          </p:nvPr>
        </p:nvSpPr>
        <p:spPr>
          <a:xfrm>
            <a:off x="8412480" y="3018470"/>
            <a:ext cx="3200400" cy="3104857"/>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Monday, February 1, 20XX</a:t>
            </a:r>
            <a:endParaRPr lang="en-US"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8" name="Content Placeholder 7"/>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Rectangle 4"/>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16" name="Picture Placeholder 15"/>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_Quote">
    <p:spTree>
      <p:nvGrpSpPr>
        <p:cNvPr id="1" name=""/>
        <p:cNvGrpSpPr/>
        <p:nvPr/>
      </p:nvGrpSpPr>
      <p:grpSpPr>
        <a:xfrm>
          <a:off x="0" y="0"/>
          <a:ext cx="0" cy="0"/>
          <a:chOff x="0" y="0"/>
          <a:chExt cx="0" cy="0"/>
        </a:xfrm>
      </p:grpSpPr>
      <p:sp>
        <p:nvSpPr>
          <p:cNvPr id="6" name="Rectangle 5"/>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46" name="Picture Placeholder 45"/>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p:cNvSpPr>
            <a:spLocks noGrp="1"/>
          </p:cNvSpPr>
          <p:nvPr>
            <p:ph type="dt" sz="half" idx="10"/>
          </p:nvPr>
        </p:nvSpPr>
        <p:spPr>
          <a:xfrm>
            <a:off x="7909560" y="6409944"/>
            <a:ext cx="3703320" cy="448056"/>
          </a:xfrm>
        </p:spPr>
        <p:txBody>
          <a:bodyPr/>
          <a:lstStyle/>
          <a:p>
            <a:r>
              <a:rPr lang="en-US" dirty="0"/>
              <a:t>Monday, February 1, 20XX</a:t>
            </a:r>
            <a:endParaRPr lang="en-US" dirty="0"/>
          </a:p>
        </p:txBody>
      </p:sp>
      <p:sp>
        <p:nvSpPr>
          <p:cNvPr id="49" name="Slide Number Placeholder 3"/>
          <p:cNvSpPr>
            <a:spLocks noGrp="1"/>
          </p:cNvSpPr>
          <p:nvPr>
            <p:ph type="sldNum" sz="quarter" idx="12"/>
          </p:nvPr>
        </p:nvSpPr>
        <p:spPr>
          <a:xfrm>
            <a:off x="11667744" y="6409944"/>
            <a:ext cx="438912" cy="448056"/>
          </a:xfrm>
        </p:spPr>
        <p:txBody>
          <a:bodyPr/>
          <a:lstStyle/>
          <a:p>
            <a:fld id="{C01389E6-C847-4AD0-B56D-D205B2EAB1EE}" type="slidenum">
              <a:rPr lang="en-US" smtClean="0"/>
            </a:fld>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3" name="Content Placeholder 2"/>
          <p:cNvSpPr>
            <a:spLocks noGrp="1"/>
          </p:cNvSpPr>
          <p:nvPr>
            <p:ph idx="1"/>
          </p:nvPr>
        </p:nvSpPr>
        <p:spPr>
          <a:xfrm>
            <a:off x="1320803" y="2865438"/>
            <a:ext cx="10240960" cy="270865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reeform: Shape 7"/>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p:cNvSpPr>
            <a:spLocks noGrp="1"/>
          </p:cNvSpPr>
          <p:nvPr>
            <p:ph type="dt" sz="half" idx="10"/>
          </p:nvPr>
        </p:nvSpPr>
        <p:spPr/>
        <p:txBody>
          <a:bodyPr/>
          <a:lstStyle/>
          <a:p>
            <a:r>
              <a:rPr lang="en-US" dirty="0"/>
              <a:t>Monday, February 1, 20XX</a:t>
            </a:r>
            <a:endParaRPr lang="en-US"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9" name="Rectangle 8"/>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13" name="Picture Placeholder 11"/>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Chart and Table">
    <p:spTree>
      <p:nvGrpSpPr>
        <p:cNvPr id="1" name=""/>
        <p:cNvGrpSpPr/>
        <p:nvPr/>
      </p:nvGrpSpPr>
      <p:grpSpPr>
        <a:xfrm>
          <a:off x="0" y="0"/>
          <a:ext cx="0" cy="0"/>
          <a:chOff x="0" y="0"/>
          <a:chExt cx="0" cy="0"/>
        </a:xfrm>
      </p:grpSpPr>
      <p:sp>
        <p:nvSpPr>
          <p:cNvPr id="7" name="Rectangle 6"/>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3" name="Content Placeholder 2"/>
          <p:cNvSpPr>
            <a:spLocks noGrp="1"/>
          </p:cNvSpPr>
          <p:nvPr>
            <p:ph idx="1"/>
          </p:nvPr>
        </p:nvSpPr>
        <p:spPr>
          <a:xfrm>
            <a:off x="1371599" y="2603500"/>
            <a:ext cx="10190163" cy="34686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reeform: Shape 7"/>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p:cNvSpPr>
            <a:spLocks noGrp="1"/>
          </p:cNvSpPr>
          <p:nvPr>
            <p:ph type="dt" sz="half" idx="10"/>
          </p:nvPr>
        </p:nvSpPr>
        <p:spPr/>
        <p:txBody>
          <a:bodyPr/>
          <a:lstStyle/>
          <a:p>
            <a:r>
              <a:rPr lang="en-US" dirty="0"/>
              <a:t>Monday, February 1, 20XX</a:t>
            </a:r>
            <a:endParaRPr lang="en-US"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9" name="Rectangle 8"/>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b="0"/>
              <a:t>Sample Footer Text</a:t>
            </a:r>
            <a:endParaRPr lang="en-US" b="0" dirty="0"/>
          </a:p>
        </p:txBody>
      </p:sp>
      <p:sp>
        <p:nvSpPr>
          <p:cNvPr id="6" name="Slide Number Placeholder 5"/>
          <p:cNvSpPr>
            <a:spLocks noGrp="1"/>
          </p:cNvSpPr>
          <p:nvPr>
            <p:ph type="sldNum" sz="quarter" idx="12"/>
          </p:nvPr>
        </p:nvSpPr>
        <p:spPr>
          <a:xfrm>
            <a:off x="1437664" y="798973"/>
            <a:ext cx="811019" cy="503578"/>
          </a:xfrm>
        </p:spPr>
        <p:txBody>
          <a:bodyPr/>
          <a:lstStyle/>
          <a:p>
            <a:fld id="{C01389E6-C847-4AD0-B56D-D205B2EAB1EE}" type="slidenum">
              <a:rPr lang="en-US" smtClean="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Monday, February 1, 20XX</a:t>
            </a:r>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13" name="Picture Placeholder 11"/>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Content 2 column (comparison slid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3" name="Text Placeholder 2"/>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018472"/>
            <a:ext cx="4841076" cy="3104856"/>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766560" y="3018471"/>
            <a:ext cx="4841076" cy="3104857"/>
          </a:xfrm>
        </p:spPr>
        <p:txBody>
          <a:bodyPr/>
          <a:lstStyle>
            <a:lvl1pPr marL="283210" indent="-283210">
              <a:defRPr/>
            </a:lvl1pPr>
            <a:lvl2pPr marL="283210" indent="-283210">
              <a:defRPr/>
            </a:lvl2pPr>
            <a:lvl3pPr marL="283210" indent="-283210">
              <a:defRPr/>
            </a:lvl3pPr>
            <a:lvl4pPr marL="283210" indent="-283210">
              <a:defRPr/>
            </a:lvl4pPr>
            <a:lvl5pPr marL="283210" indent="-28321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Monday, February 1, 20XX</a:t>
            </a:r>
            <a:endParaRPr lang="en-US"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1389E6-C847-4AD0-B56D-D205B2EAB1EE}" type="slidenum">
              <a:rPr lang="en-US" smtClean="0"/>
            </a:fld>
            <a:endParaRPr lang="en-US" dirty="0"/>
          </a:p>
        </p:txBody>
      </p:sp>
    </p:spTree>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593667" y="6272784"/>
            <a:ext cx="2644309" cy="365125"/>
          </a:xfrm>
        </p:spPr>
        <p:txBody>
          <a:bodyPr/>
          <a:lstStyle/>
          <a:p>
            <a:r>
              <a:rPr lang="en-US"/>
              <a:t>Monday, February 1, 20XX</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b="0"/>
              <a:t>Sample Footer Text</a:t>
            </a:r>
            <a:endParaRPr lang="en-US" b="0"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1389E6-C847-4AD0-B56D-D205B2EAB1EE}" type="slidenum">
              <a:rPr lang="en-US" smtClean="0"/>
            </a:fld>
            <a:endParaRPr lang="en-US" dirty="0"/>
          </a:p>
        </p:txBody>
      </p:sp>
    </p:spTree>
  </p:cSld>
  <p:clrMapOvr>
    <a:masterClrMapping/>
  </p:clrMapOvr>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Monday, February 1, 20XX</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b="0"/>
              <a:t>Sample Footer Text</a:t>
            </a:r>
            <a:endParaRPr lang="en-US" b="0"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01389E6-C847-4AD0-B56D-D205B2EAB1EE}" type="slidenum">
              <a:rPr lang="en-US" smtClean="0"/>
            </a:fld>
            <a:endParaRPr lang="en-US" dirty="0"/>
          </a:p>
        </p:txBody>
      </p:sp>
    </p:spTree>
  </p:cSld>
  <p:clrMapOvr>
    <a:masterClrMapping/>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8" name="Content Placeholder 7"/>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r>
              <a:rPr lang="en-US"/>
              <a:t>Monday, February 1, 20XX</a:t>
            </a:r>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b="0"/>
              <a:t>Sample Footer Text</a:t>
            </a:r>
            <a:endParaRPr lang="en-US" b="0"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C01389E6-C847-4AD0-B56D-D205B2EAB1EE}" type="slidenum">
              <a:rPr lang="en-US" smtClean="0"/>
            </a:fld>
            <a:endParaRPr lang="en-US" dirty="0"/>
          </a:p>
        </p:txBody>
      </p:sp>
    </p:spTree>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endParaRPr lang="en-US" sz="9600" dirty="0"/>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endParaRPr lang="en-US" sz="9600" dirty="0"/>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46" name="Picture Placeholder 45"/>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p:cNvSpPr>
            <a:spLocks noGrp="1"/>
          </p:cNvSpPr>
          <p:nvPr>
            <p:ph type="dt" sz="half" idx="10"/>
          </p:nvPr>
        </p:nvSpPr>
        <p:spPr>
          <a:xfrm>
            <a:off x="7909560" y="6409944"/>
            <a:ext cx="3703320" cy="448056"/>
          </a:xfrm>
        </p:spPr>
        <p:txBody>
          <a:bodyPr/>
          <a:lstStyle/>
          <a:p>
            <a:r>
              <a:rPr lang="en-US" dirty="0"/>
              <a:t>Monday, February 1, 20XX</a:t>
            </a:r>
            <a:endParaRPr lang="en-US" dirty="0"/>
          </a:p>
        </p:txBody>
      </p:sp>
      <p:sp>
        <p:nvSpPr>
          <p:cNvPr id="49" name="Slide Number Placeholder 3"/>
          <p:cNvSpPr>
            <a:spLocks noGrp="1"/>
          </p:cNvSpPr>
          <p:nvPr>
            <p:ph type="sldNum" sz="quarter" idx="12"/>
          </p:nvPr>
        </p:nvSpPr>
        <p:spPr>
          <a:xfrm>
            <a:off x="11667744" y="6409944"/>
            <a:ext cx="438912" cy="448056"/>
          </a:xfrm>
        </p:spPr>
        <p:txBody>
          <a:bodyPr/>
          <a:lstStyle/>
          <a:p>
            <a:fld id="{C01389E6-C847-4AD0-B56D-D205B2EAB1EE}"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endParaRPr lang="en-US"/>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b="0"/>
              <a:t>Sample Footer Text</a:t>
            </a:r>
            <a:endParaRPr lang="en-US" b="0" dirty="0"/>
          </a:p>
        </p:txBody>
      </p:sp>
      <p:sp>
        <p:nvSpPr>
          <p:cNvPr id="6" name="Slide Number Placeholder 5"/>
          <p:cNvSpPr>
            <a:spLocks noGrp="1"/>
          </p:cNvSpPr>
          <p:nvPr>
            <p:ph type="sldNum" sz="quarter" idx="12"/>
          </p:nvPr>
        </p:nvSpPr>
        <p:spPr>
          <a:xfrm>
            <a:off x="1437664" y="798973"/>
            <a:ext cx="811019" cy="503578"/>
          </a:xfrm>
        </p:spPr>
        <p:txBody>
          <a:bodyPr/>
          <a:lstStyle/>
          <a:p>
            <a:fld id="{C01389E6-C847-4AD0-B56D-D205B2EAB1EE}" type="slidenum">
              <a:rPr lang="en-US" smtClean="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Monday, February 1, 20XX</a:t>
            </a:r>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3" name="Content Placeholder 2"/>
          <p:cNvSpPr>
            <a:spLocks noGrp="1"/>
          </p:cNvSpPr>
          <p:nvPr>
            <p:ph idx="1"/>
          </p:nvPr>
        </p:nvSpPr>
        <p:spPr>
          <a:xfrm>
            <a:off x="1320803" y="2865438"/>
            <a:ext cx="10240960" cy="270865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reeform: Shape 7"/>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p:cNvSpPr>
            <a:spLocks noGrp="1"/>
          </p:cNvSpPr>
          <p:nvPr>
            <p:ph type="dt" sz="half" idx="10"/>
          </p:nvPr>
        </p:nvSpPr>
        <p:spPr/>
        <p:txBody>
          <a:bodyPr/>
          <a:lstStyle/>
          <a:p>
            <a:r>
              <a:rPr lang="en-US" dirty="0"/>
              <a:t>Monday, February 1, 20XX</a:t>
            </a:r>
            <a:endParaRPr lang="en-US"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9" name="Rectangle 8"/>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p:cNvGrpSpPr/>
          <p:nvPr userDrawn="1"/>
        </p:nvGrpSpPr>
        <p:grpSpPr>
          <a:xfrm>
            <a:off x="0" y="6409177"/>
            <a:ext cx="12192000" cy="456774"/>
            <a:chOff x="0" y="6401226"/>
            <a:chExt cx="12192000" cy="456774"/>
          </a:xfrm>
        </p:grpSpPr>
        <p:sp>
          <p:nvSpPr>
            <p:cNvPr id="44" name="Rectangle 43"/>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3" name="Content Placeholder 2"/>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endParaRPr lang="en-US" dirty="0"/>
          </a:p>
        </p:txBody>
      </p:sp>
      <p:sp>
        <p:nvSpPr>
          <p:cNvPr id="40" name="Picture Placeholder 39"/>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endParaRPr lang="en-US" dirty="0"/>
          </a:p>
        </p:txBody>
      </p:sp>
      <p:sp>
        <p:nvSpPr>
          <p:cNvPr id="36" name="Slide Number Placeholder 5"/>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Monday, February 1, 20XX</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b="0"/>
              <a:t>Sample Footer Text</a:t>
            </a:r>
            <a:endParaRPr lang="en-US" b="0" dirty="0"/>
          </a:p>
        </p:txBody>
      </p:sp>
      <p:sp>
        <p:nvSpPr>
          <p:cNvPr id="6" name="Slide Number Placeholder 5"/>
          <p:cNvSpPr>
            <a:spLocks noGrp="1"/>
          </p:cNvSpPr>
          <p:nvPr>
            <p:ph type="sldNum" sz="quarter" idx="12"/>
          </p:nvPr>
        </p:nvSpPr>
        <p:spPr>
          <a:xfrm>
            <a:off x="8956900" y="5037663"/>
            <a:ext cx="551167" cy="279400"/>
          </a:xfrm>
        </p:spPr>
        <p:txBody>
          <a:bodyPr/>
          <a:lstStyle/>
          <a:p>
            <a:fld id="{C01389E6-C847-4AD0-B56D-D205B2EAB1EE}" type="slidenum">
              <a:rPr lang="en-US" smtClean="0"/>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_Quote">
    <p:spTree>
      <p:nvGrpSpPr>
        <p:cNvPr id="1" name=""/>
        <p:cNvGrpSpPr/>
        <p:nvPr/>
      </p:nvGrpSpPr>
      <p:grpSpPr>
        <a:xfrm>
          <a:off x="0" y="0"/>
          <a:ext cx="0" cy="0"/>
          <a:chOff x="0" y="0"/>
          <a:chExt cx="0" cy="0"/>
        </a:xfrm>
      </p:grpSpPr>
      <p:sp>
        <p:nvSpPr>
          <p:cNvPr id="6" name="Rectangle 5"/>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Rectangle 4"/>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16" name="Picture Placeholder 15"/>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8" name="Content Placeholder 7"/>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endParaRPr lang="en-US" dirty="0"/>
          </a:p>
        </p:txBody>
      </p:sp>
      <p:sp>
        <p:nvSpPr>
          <p:cNvPr id="2" name="Date Placeholder 1"/>
          <p:cNvSpPr>
            <a:spLocks noGrp="1"/>
          </p:cNvSpPr>
          <p:nvPr>
            <p:ph type="dt" sz="half" idx="10"/>
          </p:nvPr>
        </p:nvSpPr>
        <p:spPr/>
        <p:txBody>
          <a:bodyPr/>
          <a:lstStyle/>
          <a:p>
            <a:r>
              <a:rPr lang="en-US" dirty="0"/>
              <a:t>Monday, February 1, 20XX</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b="0"/>
              <a:t>Sample Footer Text</a:t>
            </a:r>
            <a:endParaRPr lang="en-US" b="0"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February 1, 20XX</a:t>
            </a:r>
            <a:endParaRPr lang="en-US" dirty="0"/>
          </a:p>
        </p:txBody>
      </p:sp>
      <p:sp>
        <p:nvSpPr>
          <p:cNvPr id="8" name="Footer Placeholder 7"/>
          <p:cNvSpPr>
            <a:spLocks noGrp="1"/>
          </p:cNvSpPr>
          <p:nvPr>
            <p:ph type="ftr" sz="quarter" idx="11"/>
          </p:nvPr>
        </p:nvSpPr>
        <p:spPr/>
        <p:txBody>
          <a:bodyPr/>
          <a:lstStyle/>
          <a:p>
            <a:r>
              <a:rPr lang="en-US" b="0"/>
              <a:t>Sample Footer Text</a:t>
            </a:r>
            <a:endParaRPr lang="en-US" b="0" dirty="0"/>
          </a:p>
        </p:txBody>
      </p:sp>
      <p:sp>
        <p:nvSpPr>
          <p:cNvPr id="9" name="Slide Number Placeholder 8"/>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February 1, 20XX</a:t>
            </a:r>
            <a:endParaRPr lang="en-US" dirty="0"/>
          </a:p>
        </p:txBody>
      </p:sp>
      <p:sp>
        <p:nvSpPr>
          <p:cNvPr id="4" name="Footer Placeholder 3"/>
          <p:cNvSpPr>
            <a:spLocks noGrp="1"/>
          </p:cNvSpPr>
          <p:nvPr>
            <p:ph type="ftr" sz="quarter" idx="11"/>
          </p:nvPr>
        </p:nvSpPr>
        <p:spPr/>
        <p:txBody>
          <a:bodyPr/>
          <a:lstStyle/>
          <a:p>
            <a:r>
              <a:rPr lang="en-US" b="0"/>
              <a:t>Sample Footer Text</a:t>
            </a:r>
            <a:endParaRPr lang="en-US" b="0" dirty="0"/>
          </a:p>
        </p:txBody>
      </p:sp>
      <p:sp>
        <p:nvSpPr>
          <p:cNvPr id="5" name="Slide Number Placeholder 4"/>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Monday, February 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hd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February 1, 20XX</a:t>
            </a:r>
            <a:endParaRPr lang="en-US" dirty="0"/>
          </a:p>
        </p:txBody>
      </p:sp>
      <p:sp>
        <p:nvSpPr>
          <p:cNvPr id="5" name="Footer Placeholder 4"/>
          <p:cNvSpPr>
            <a:spLocks noGrp="1"/>
          </p:cNvSpPr>
          <p:nvPr>
            <p:ph type="ftr" sz="quarter" idx="11"/>
          </p:nvPr>
        </p:nvSpPr>
        <p:spPr/>
        <p:txBody>
          <a:bodyPr/>
          <a:lstStyle/>
          <a:p>
            <a:r>
              <a:rPr lang="en-US" b="0"/>
              <a:t>Sample Footer Text</a:t>
            </a:r>
            <a:endParaRPr lang="en-US" b="0" dirty="0"/>
          </a:p>
        </p:txBody>
      </p:sp>
      <p:sp>
        <p:nvSpPr>
          <p:cNvPr id="6" name="Slide Number Placeholder 5"/>
          <p:cNvSpPr>
            <a:spLocks noGrp="1"/>
          </p:cNvSpPr>
          <p:nvPr>
            <p:ph type="sldNum" sz="quarter" idx="12"/>
          </p:nvPr>
        </p:nvSpPr>
        <p:spPr/>
        <p:txBody>
          <a:bodyPr/>
          <a:lstStyle/>
          <a:p>
            <a:fld id="{C01389E6-C847-4AD0-B56D-D205B2EAB1EE}" type="slidenum">
              <a:rPr lang="en-US" smtClean="0"/>
            </a:fld>
            <a:endParaRPr lang="en-US" dirty="0"/>
          </a:p>
        </p:txBody>
      </p:sp>
    </p:spTree>
  </p:cSld>
  <p:clrMapOvr>
    <a:masterClrMapping/>
  </p:clrMapOvr>
  <p:hf hdr="0"/>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p:cNvGrpSpPr/>
          <p:nvPr userDrawn="1"/>
        </p:nvGrpSpPr>
        <p:grpSpPr>
          <a:xfrm>
            <a:off x="0" y="6409177"/>
            <a:ext cx="12192000" cy="456774"/>
            <a:chOff x="0" y="6401226"/>
            <a:chExt cx="12192000" cy="456774"/>
          </a:xfrm>
        </p:grpSpPr>
        <p:sp>
          <p:nvSpPr>
            <p:cNvPr id="44" name="Rectangle 43"/>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endParaRPr lang="en-US" dirty="0">
              <a:solidFill>
                <a:schemeClr val="bg1"/>
              </a:solidFill>
            </a:endParaRPr>
          </a:p>
        </p:txBody>
      </p:sp>
      <p:sp>
        <p:nvSpPr>
          <p:cNvPr id="3" name="Content Placeholder 2"/>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endParaRPr lang="en-US" dirty="0"/>
          </a:p>
        </p:txBody>
      </p:sp>
      <p:sp>
        <p:nvSpPr>
          <p:cNvPr id="40" name="Picture Placeholder 39"/>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endParaRPr lang="en-US" dirty="0"/>
          </a:p>
        </p:txBody>
      </p:sp>
      <p:sp>
        <p:nvSpPr>
          <p:cNvPr id="36" name="Slide Number Placeholder 5"/>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1" Type="http://schemas.openxmlformats.org/officeDocument/2006/relationships/theme" Target="../theme/theme2.xml"/><Relationship Id="rId20" Type="http://schemas.openxmlformats.org/officeDocument/2006/relationships/image" Target="../media/image2.jpeg"/><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0" Type="http://schemas.openxmlformats.org/officeDocument/2006/relationships/theme" Target="../theme/theme3.xml"/><Relationship Id="rId2" Type="http://schemas.openxmlformats.org/officeDocument/2006/relationships/slideLayout" Target="../slideLayouts/slideLayout33.xml"/><Relationship Id="rId19" Type="http://schemas.openxmlformats.org/officeDocument/2006/relationships/image" Target="../media/image2.jpeg"/><Relationship Id="rId18" Type="http://schemas.openxmlformats.org/officeDocument/2006/relationships/slideLayout" Target="../slideLayouts/slideLayout49.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5" Type="http://schemas.openxmlformats.org/officeDocument/2006/relationships/theme" Target="../theme/theme4.xml"/><Relationship Id="rId14" Type="http://schemas.openxmlformats.org/officeDocument/2006/relationships/image" Target="../media/image3.jpeg"/><Relationship Id="rId13" Type="http://schemas.openxmlformats.org/officeDocument/2006/relationships/slideLayout" Target="../slideLayouts/slideLayout62.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3" Type="http://schemas.openxmlformats.org/officeDocument/2006/relationships/theme" Target="../theme/theme5.xml"/><Relationship Id="rId22" Type="http://schemas.openxmlformats.org/officeDocument/2006/relationships/image" Target="../media/image7.png"/><Relationship Id="rId21" Type="http://schemas.openxmlformats.org/officeDocument/2006/relationships/image" Target="../media/image6.png"/><Relationship Id="rId20" Type="http://schemas.openxmlformats.org/officeDocument/2006/relationships/slideLayout" Target="../slideLayouts/slideLayout82.xml"/><Relationship Id="rId2" Type="http://schemas.openxmlformats.org/officeDocument/2006/relationships/slideLayout" Target="../slideLayouts/slideLayout64.xml"/><Relationship Id="rId19" Type="http://schemas.openxmlformats.org/officeDocument/2006/relationships/slideLayout" Target="../slideLayouts/slideLayout81.xml"/><Relationship Id="rId18" Type="http://schemas.openxmlformats.org/officeDocument/2006/relationships/slideLayout" Target="../slideLayouts/slideLayout80.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9" Type="http://schemas.openxmlformats.org/officeDocument/2006/relationships/theme" Target="../theme/theme6.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0" Type="http://schemas.openxmlformats.org/officeDocument/2006/relationships/slideLayout" Target="../slideLayouts/slideLayout102.xml"/><Relationship Id="rId2" Type="http://schemas.openxmlformats.org/officeDocument/2006/relationships/slideLayout" Target="../slideLayouts/slideLayout84.xml"/><Relationship Id="rId19" Type="http://schemas.openxmlformats.org/officeDocument/2006/relationships/slideLayout" Target="../slideLayouts/slideLayout101.xml"/><Relationship Id="rId18" Type="http://schemas.openxmlformats.org/officeDocument/2006/relationships/slideLayout" Target="../slideLayouts/slideLayout100.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4" Type="http://schemas.openxmlformats.org/officeDocument/2006/relationships/theme" Target="../theme/theme7.xml"/><Relationship Id="rId13" Type="http://schemas.openxmlformats.org/officeDocument/2006/relationships/image" Target="../media/image3.jpeg"/><Relationship Id="rId12" Type="http://schemas.openxmlformats.org/officeDocument/2006/relationships/slideLayout" Target="../slideLayouts/slideLayout122.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31.xml"/><Relationship Id="rId8" Type="http://schemas.openxmlformats.org/officeDocument/2006/relationships/slideLayout" Target="../slideLayouts/slideLayout130.xml"/><Relationship Id="rId7" Type="http://schemas.openxmlformats.org/officeDocument/2006/relationships/slideLayout" Target="../slideLayouts/slideLayout129.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3" Type="http://schemas.openxmlformats.org/officeDocument/2006/relationships/slideLayout" Target="../slideLayouts/slideLayout125.xml"/><Relationship Id="rId2" Type="http://schemas.openxmlformats.org/officeDocument/2006/relationships/slideLayout" Target="../slideLayouts/slideLayout124.xml"/><Relationship Id="rId16" Type="http://schemas.openxmlformats.org/officeDocument/2006/relationships/theme" Target="../theme/theme8.xml"/><Relationship Id="rId15" Type="http://schemas.openxmlformats.org/officeDocument/2006/relationships/image" Target="../media/image12.png"/><Relationship Id="rId14" Type="http://schemas.microsoft.com/office/2007/relationships/hdphoto" Target="../media/image13.wdp"/><Relationship Id="rId13" Type="http://schemas.openxmlformats.org/officeDocument/2006/relationships/image" Target="../media/image14.png"/><Relationship Id="rId12" Type="http://schemas.openxmlformats.org/officeDocument/2006/relationships/slideLayout" Target="../slideLayouts/slideLayout134.xml"/><Relationship Id="rId11" Type="http://schemas.openxmlformats.org/officeDocument/2006/relationships/slideLayout" Target="../slideLayouts/slideLayout133.xml"/><Relationship Id="rId10" Type="http://schemas.openxmlformats.org/officeDocument/2006/relationships/slideLayout" Target="../slideLayouts/slideLayout132.xml"/><Relationship Id="rId1"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endParaRPr lang="en-US" b="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0" y="6409177"/>
            <a:ext cx="12192000" cy="456774"/>
            <a:chOff x="0" y="6401226"/>
            <a:chExt cx="12192000" cy="456774"/>
          </a:xfrm>
        </p:grpSpPr>
        <p:sp>
          <p:nvSpPr>
            <p:cNvPr id="9" name="Rectangle 8"/>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Monday, February 1, 20XX</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b="0"/>
              <a:t>Sample Footer Text</a:t>
            </a:r>
            <a:endParaRPr lang="en-US" b="0"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01389E6-C847-4AD0-B56D-D205B2EAB1EE}" type="slidenum">
              <a:rPr lang="en-US" smtClean="0"/>
            </a:fld>
            <a:endParaRPr lang="en-US" dirty="0"/>
          </a:p>
        </p:txBody>
      </p:sp>
      <p:grpSp>
        <p:nvGrpSpPr>
          <p:cNvPr id="9" name="Group 8"/>
          <p:cNvGrpSpPr/>
          <p:nvPr userDrawn="1"/>
        </p:nvGrpSpPr>
        <p:grpSpPr>
          <a:xfrm>
            <a:off x="0" y="6409177"/>
            <a:ext cx="12192000" cy="456774"/>
            <a:chOff x="0" y="6401226"/>
            <a:chExt cx="12192000" cy="456774"/>
          </a:xfrm>
        </p:grpSpPr>
        <p:sp>
          <p:nvSpPr>
            <p:cNvPr id="10" name="Rectangle 9"/>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itchFamily="18"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itchFamily="18"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itchFamily="18"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b="0"/>
              <a:t>Sample Footer Text</a:t>
            </a:r>
            <a:endParaRPr lang="en-US" b="0"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Monday, February 1, 20XX</a:t>
            </a:r>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01389E6-C847-4AD0-B56D-D205B2EAB1EE}" type="slidenum">
              <a:rPr lang="en-US" smtClean="0"/>
            </a:fld>
            <a:endParaRPr lang="en-US" dirty="0"/>
          </a:p>
        </p:txBody>
      </p:sp>
      <p:grpSp>
        <p:nvGrpSpPr>
          <p:cNvPr id="7" name="Group 6"/>
          <p:cNvGrpSpPr/>
          <p:nvPr userDrawn="1"/>
        </p:nvGrpSpPr>
        <p:grpSpPr>
          <a:xfrm>
            <a:off x="0" y="6409177"/>
            <a:ext cx="12192000" cy="456774"/>
            <a:chOff x="0" y="6401226"/>
            <a:chExt cx="12192000" cy="456774"/>
          </a:xfrm>
        </p:grpSpPr>
        <p:sp>
          <p:nvSpPr>
            <p:cNvPr id="9" name="Rectangle 8"/>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itchFamily="18"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itchFamily="18"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itchFamily="18"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Monday, February 1, 20XX</a:t>
            </a:r>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b="0"/>
              <a:t>Sample Footer Text</a:t>
            </a:r>
            <a:endParaRPr lang="en-US" b="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1389E6-C847-4AD0-B56D-D205B2EAB1EE}"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0" y="6409177"/>
            <a:ext cx="12192000" cy="456774"/>
            <a:chOff x="0" y="6401226"/>
            <a:chExt cx="12192000" cy="456774"/>
          </a:xfrm>
        </p:grpSpPr>
        <p:sp>
          <p:nvSpPr>
            <p:cNvPr id="11" name="Rectangle 10"/>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Monday, February 1, 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b="0"/>
              <a:t>Sample Footer Text</a:t>
            </a:r>
            <a:endParaRPr lang="en-US" b="0"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1389E6-C847-4AD0-B56D-D205B2EAB1EE}" type="slidenum">
              <a:rPr lang="en-US" smtClean="0"/>
            </a:fld>
            <a:endParaRPr lang="en-US" dirty="0"/>
          </a:p>
        </p:txBody>
      </p:sp>
      <p:grpSp>
        <p:nvGrpSpPr>
          <p:cNvPr id="12" name="Group 11"/>
          <p:cNvGrpSpPr/>
          <p:nvPr userDrawn="1"/>
        </p:nvGrpSpPr>
        <p:grpSpPr>
          <a:xfrm>
            <a:off x="0" y="6409177"/>
            <a:ext cx="12192000" cy="456774"/>
            <a:chOff x="0" y="6401226"/>
            <a:chExt cx="12192000" cy="456774"/>
          </a:xfrm>
        </p:grpSpPr>
        <p:sp>
          <p:nvSpPr>
            <p:cNvPr id="13" name="Rectangle 12"/>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Monday, February 1, 20XX</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b="0"/>
              <a:t>Sample Footer Text</a:t>
            </a:r>
            <a:endParaRPr lang="en-US" b="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1389E6-C847-4AD0-B56D-D205B2EAB1EE}" type="slidenum">
              <a:rPr lang="en-US" smtClean="0"/>
            </a:fld>
            <a:endParaRPr lang="en-US" dirty="0"/>
          </a:p>
        </p:txBody>
      </p:sp>
      <p:grpSp>
        <p:nvGrpSpPr>
          <p:cNvPr id="8" name="Group 7"/>
          <p:cNvGrpSpPr/>
          <p:nvPr userDrawn="1"/>
        </p:nvGrpSpPr>
        <p:grpSpPr>
          <a:xfrm>
            <a:off x="0" y="6409177"/>
            <a:ext cx="12192000" cy="456774"/>
            <a:chOff x="0" y="6401226"/>
            <a:chExt cx="12192000" cy="456774"/>
          </a:xfrm>
        </p:grpSpPr>
        <p:sp>
          <p:nvSpPr>
            <p:cNvPr id="9" name="Rectangle 8"/>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itchFamily="18"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itchFamily="18"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itchFamily="18"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itchFamily="18"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Monday, February 1, 20XX</a:t>
            </a:r>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b="0"/>
              <a:t>Sample Footer Text</a:t>
            </a:r>
            <a:endParaRPr lang="en-US" b="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1389E6-C847-4AD0-B56D-D205B2EAB1EE}"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0" y="6409177"/>
            <a:ext cx="12192000" cy="456774"/>
            <a:chOff x="0" y="6401226"/>
            <a:chExt cx="12192000" cy="456774"/>
          </a:xfrm>
        </p:grpSpPr>
        <p:sp>
          <p:nvSpPr>
            <p:cNvPr id="11" name="Rectangle 10"/>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Monday, February 1, 20XX</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b="0"/>
              <a:t>Sample Footer Text</a:t>
            </a:r>
            <a:endParaRPr lang="en-US" b="0"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1389E6-C847-4AD0-B56D-D205B2EAB1EE}" type="slidenum">
              <a:rPr lang="en-US" smtClean="0"/>
            </a:fld>
            <a:endParaRPr lang="en-US" dirty="0"/>
          </a:p>
        </p:txBody>
      </p:sp>
      <p:grpSp>
        <p:nvGrpSpPr>
          <p:cNvPr id="10" name="Group 9"/>
          <p:cNvGrpSpPr/>
          <p:nvPr userDrawn="1"/>
        </p:nvGrpSpPr>
        <p:grpSpPr>
          <a:xfrm>
            <a:off x="0" y="6409177"/>
            <a:ext cx="12192000" cy="456774"/>
            <a:chOff x="0" y="6401226"/>
            <a:chExt cx="12192000" cy="456774"/>
          </a:xfrm>
        </p:grpSpPr>
        <p:sp>
          <p:nvSpPr>
            <p:cNvPr id="11" name="Rectangle 10"/>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image" Target="../media/image16.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image" Target="../media/image24.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image" Target="../media/image25.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8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31.jpeg"/><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1.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35.sv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17.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0.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0.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7595755" y="1039091"/>
            <a:ext cx="4596225" cy="2730152"/>
          </a:xfrm>
        </p:spPr>
        <p:txBody>
          <a:bodyPr vert="horz" lIns="91440" tIns="45720" rIns="91440" bIns="45720" rtlCol="0" anchor="b">
            <a:noAutofit/>
          </a:bodyPr>
          <a:lstStyle/>
          <a:p>
            <a:pPr algn="l">
              <a:lnSpc>
                <a:spcPct val="150000"/>
              </a:lnSpc>
            </a:pPr>
            <a:r>
              <a:rPr lang="en-US" sz="3500" b="1" i="1" spc="750" dirty="0">
                <a:solidFill>
                  <a:schemeClr val="tx2">
                    <a:lumMod val="10000"/>
                  </a:schemeClr>
                </a:solidFill>
              </a:rPr>
              <a:t>Self Paced</a:t>
            </a:r>
            <a:br>
              <a:rPr lang="en-US" sz="3500" b="1" i="1" spc="750" dirty="0">
                <a:solidFill>
                  <a:schemeClr val="tx2">
                    <a:lumMod val="10000"/>
                  </a:schemeClr>
                </a:solidFill>
              </a:rPr>
            </a:br>
            <a:r>
              <a:rPr lang="en-US" sz="3500" b="1" i="1" spc="750" dirty="0">
                <a:solidFill>
                  <a:schemeClr val="tx2">
                    <a:lumMod val="10000"/>
                  </a:schemeClr>
                </a:solidFill>
              </a:rPr>
              <a:t>Data Structure  and Algorithm</a:t>
            </a:r>
            <a:endParaRPr lang="en-US" sz="3500" b="1" i="1" spc="750" dirty="0">
              <a:solidFill>
                <a:schemeClr val="tx2">
                  <a:lumMod val="10000"/>
                </a:schemeClr>
              </a:solidFill>
            </a:endParaRPr>
          </a:p>
        </p:txBody>
      </p:sp>
      <p:sp>
        <p:nvSpPr>
          <p:cNvPr id="5" name="Subtitle 4"/>
          <p:cNvSpPr>
            <a:spLocks noGrp="1"/>
          </p:cNvSpPr>
          <p:nvPr>
            <p:ph type="subTitle" idx="1"/>
          </p:nvPr>
        </p:nvSpPr>
        <p:spPr>
          <a:xfrm>
            <a:off x="7595755" y="4406552"/>
            <a:ext cx="4596226" cy="2098157"/>
          </a:xfrm>
        </p:spPr>
        <p:txBody>
          <a:bodyPr vert="horz" lIns="91440" tIns="45720" rIns="91440" bIns="45720" rtlCol="0" anchor="t">
            <a:noAutofit/>
          </a:bodyPr>
          <a:lstStyle/>
          <a:p>
            <a:pPr marL="0" indent="0" algn="l">
              <a:lnSpc>
                <a:spcPct val="150000"/>
              </a:lnSpc>
            </a:pPr>
            <a:r>
              <a:rPr lang="en-IN" altLang="en-US" sz="1550" b="1" i="1" cap="all" spc="600" dirty="0">
                <a:solidFill>
                  <a:schemeClr val="tx2">
                    <a:lumMod val="10000"/>
                  </a:schemeClr>
                </a:solidFill>
              </a:rPr>
              <a:t>YASH RAJPUT</a:t>
            </a:r>
            <a:endParaRPr lang="en-US" sz="1550" b="1" i="1" cap="all" spc="600" dirty="0">
              <a:solidFill>
                <a:schemeClr val="tx2">
                  <a:lumMod val="10000"/>
                </a:schemeClr>
              </a:solidFill>
            </a:endParaRPr>
          </a:p>
          <a:p>
            <a:pPr marL="0" indent="0" algn="l">
              <a:lnSpc>
                <a:spcPct val="150000"/>
              </a:lnSpc>
            </a:pPr>
            <a:r>
              <a:rPr lang="en-US" sz="1550" b="1" i="1" cap="all" spc="600" dirty="0">
                <a:solidFill>
                  <a:schemeClr val="tx2">
                    <a:lumMod val="10000"/>
                  </a:schemeClr>
                </a:solidFill>
              </a:rPr>
              <a:t>122</a:t>
            </a:r>
            <a:r>
              <a:rPr lang="en-IN" altLang="en-US" sz="1550" b="1" i="1" cap="all" spc="600" dirty="0">
                <a:solidFill>
                  <a:schemeClr val="tx2">
                    <a:lumMod val="10000"/>
                  </a:schemeClr>
                </a:solidFill>
              </a:rPr>
              <a:t>21420</a:t>
            </a:r>
            <a:endParaRPr lang="en-US" sz="1550" b="1" i="1" cap="all" spc="600" dirty="0">
              <a:solidFill>
                <a:schemeClr val="tx2">
                  <a:lumMod val="10000"/>
                </a:schemeClr>
              </a:solidFill>
            </a:endParaRPr>
          </a:p>
          <a:p>
            <a:pPr marL="0" indent="0" algn="l">
              <a:lnSpc>
                <a:spcPct val="150000"/>
              </a:lnSpc>
            </a:pPr>
            <a:r>
              <a:rPr lang="en-US" sz="1550" b="1" i="1" cap="all" spc="600" dirty="0" err="1">
                <a:solidFill>
                  <a:schemeClr val="tx2">
                    <a:lumMod val="10000"/>
                  </a:schemeClr>
                </a:solidFill>
              </a:rPr>
              <a:t>B.Tech</a:t>
            </a:r>
            <a:r>
              <a:rPr lang="en-US" sz="1550" b="1" i="1" cap="all" spc="600" dirty="0">
                <a:solidFill>
                  <a:schemeClr val="tx2">
                    <a:lumMod val="10000"/>
                  </a:schemeClr>
                </a:solidFill>
              </a:rPr>
              <a:t>(Computer Science and Engineering</a:t>
            </a:r>
            <a:r>
              <a:rPr lang="en-US" sz="1600" b="1" i="1" cap="all" spc="600" dirty="0">
                <a:solidFill>
                  <a:schemeClr val="tx2">
                    <a:lumMod val="10000"/>
                  </a:schemeClr>
                </a:solidFill>
              </a:rPr>
              <a:t>)</a:t>
            </a:r>
            <a:endParaRPr lang="en-US" sz="1600" b="1" i="1" cap="all" spc="600" dirty="0">
              <a:solidFill>
                <a:schemeClr val="tx2">
                  <a:lumMod val="10000"/>
                </a:schemeClr>
              </a:solidFill>
            </a:endParaRPr>
          </a:p>
        </p:txBody>
      </p:sp>
      <p:pic>
        <p:nvPicPr>
          <p:cNvPr id="21" name="Picture 20" descr="A computer screen with a wrench and a screwdriver&#10;&#10;Description automatically generated"/>
          <p:cNvPicPr>
            <a:picLocks noChangeAspect="1"/>
          </p:cNvPicPr>
          <p:nvPr/>
        </p:nvPicPr>
        <p:blipFill rotWithShape="1">
          <a:blip r:embed="rId2"/>
          <a:srcRect l="22787" r="21203" b="-1"/>
          <a:stretch>
            <a:fillRect/>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21454" y="190500"/>
            <a:ext cx="4493987" cy="600075"/>
          </a:xfrm>
        </p:spPr>
        <p:txBody>
          <a:bodyPr vert="horz" lIns="91440" tIns="45720" rIns="91440" bIns="45720" rtlCol="0" anchor="t">
            <a:normAutofit/>
          </a:bodyPr>
          <a:lstStyle/>
          <a:p>
            <a:r>
              <a:rPr lang="en-US" sz="3000" b="1" i="1" u="sng" kern="1200" dirty="0">
                <a:solidFill>
                  <a:schemeClr val="tx2">
                    <a:lumMod val="10000"/>
                  </a:schemeClr>
                </a:solidFill>
                <a:latin typeface="+mj-lt"/>
                <a:ea typeface="+mj-ea"/>
                <a:cs typeface="+mj-cs"/>
              </a:rPr>
              <a:t>Graph</a:t>
            </a:r>
            <a:endParaRPr lang="en-US" sz="3000" b="1" i="1" u="sng" kern="1200" dirty="0">
              <a:solidFill>
                <a:schemeClr val="tx2">
                  <a:lumMod val="10000"/>
                </a:schemeClr>
              </a:solidFill>
              <a:latin typeface="+mj-lt"/>
              <a:ea typeface="+mj-ea"/>
              <a:cs typeface="+mj-cs"/>
            </a:endParaRPr>
          </a:p>
        </p:txBody>
      </p:sp>
      <p:sp>
        <p:nvSpPr>
          <p:cNvPr id="16" name="Slide Number Placeholder 15"/>
          <p:cNvSpPr>
            <a:spLocks noGrp="1"/>
          </p:cNvSpPr>
          <p:nvPr>
            <p:ph type="sldNum" sz="quarter" idx="12"/>
          </p:nvPr>
        </p:nvSpPr>
        <p:spPr/>
        <p:txBody>
          <a:bodyPr vert="horz" lIns="91440" tIns="45720" rIns="91440" bIns="45720" rtlCol="0" anchor="b">
            <a:normAutofit lnSpcReduction="10000"/>
          </a:bodyPr>
          <a:lstStyle/>
          <a:p>
            <a:pPr defTabSz="914400">
              <a:spcAft>
                <a:spcPts val="600"/>
              </a:spcAft>
            </a:pPr>
            <a:fld id="{C01389E6-C847-4AD0-B56D-D205B2EAB1EE}" type="slidenum">
              <a:rPr lang="en-US">
                <a:solidFill>
                  <a:srgbClr val="FFFFFF"/>
                </a:solidFill>
              </a:rPr>
            </a:fld>
            <a:endParaRPr lang="en-US">
              <a:solidFill>
                <a:srgbClr val="FFFFFF"/>
              </a:solidFill>
            </a:endParaRPr>
          </a:p>
        </p:txBody>
      </p:sp>
      <p:pic>
        <p:nvPicPr>
          <p:cNvPr id="22" name="Picture 21" descr="A black background with white circles and letters&#10;&#10;Description automatically generated"/>
          <p:cNvPicPr>
            <a:picLocks noChangeAspect="1"/>
          </p:cNvPicPr>
          <p:nvPr/>
        </p:nvPicPr>
        <p:blipFill>
          <a:blip r:embed="rId1"/>
          <a:stretch>
            <a:fillRect/>
          </a:stretch>
        </p:blipFill>
        <p:spPr>
          <a:xfrm>
            <a:off x="6281000" y="647698"/>
            <a:ext cx="5075872" cy="5562601"/>
          </a:xfrm>
          <a:prstGeom prst="rect">
            <a:avLst/>
          </a:prstGeom>
          <a:effectLst/>
        </p:spPr>
      </p:pic>
      <p:sp>
        <p:nvSpPr>
          <p:cNvPr id="17" name="TextBox 16"/>
          <p:cNvSpPr txBox="1"/>
          <p:nvPr/>
        </p:nvSpPr>
        <p:spPr>
          <a:xfrm>
            <a:off x="105065" y="914400"/>
            <a:ext cx="4588134" cy="5657850"/>
          </a:xfrm>
          <a:prstGeom prst="rect">
            <a:avLst/>
          </a:prstGeom>
        </p:spPr>
        <p:txBody>
          <a:bodyPr vert="horz" lIns="91440" tIns="45720" rIns="91440" bIns="45720" rtlCol="0">
            <a:noAutofit/>
          </a:bodyPr>
          <a:lstStyle/>
          <a:p>
            <a:pPr algn="l" fontAlgn="base">
              <a:buFont typeface="Arial" panose="020B0604020202020204" pitchFamily="34" charset="0"/>
              <a:buChar char="•"/>
            </a:pPr>
            <a:r>
              <a:rPr lang="en-US" dirty="0">
                <a:effectLst/>
                <a:latin typeface="Arial" panose="020B0604020202020204" pitchFamily="34" charset="0"/>
              </a:rPr>
              <a:t>A Graph in the data structure can be termed as a data structure consisting of data that is stored among many groups of</a:t>
            </a:r>
            <a:br>
              <a:rPr lang="en-US" dirty="0"/>
            </a:br>
            <a:r>
              <a:rPr lang="en-US" dirty="0">
                <a:effectLst/>
                <a:latin typeface="Arial" panose="020B0604020202020204" pitchFamily="34" charset="0"/>
              </a:rPr>
              <a:t>edges(paths) and vertices (nodes), which</a:t>
            </a:r>
            <a:br>
              <a:rPr lang="en-US" dirty="0"/>
            </a:br>
            <a:r>
              <a:rPr lang="en-US" dirty="0">
                <a:effectLst/>
                <a:latin typeface="Arial" panose="020B0604020202020204" pitchFamily="34" charset="0"/>
              </a:rPr>
              <a:t>are interconnected. Graph data structure (N, E) is structured with a collection of Nodes and Edges. </a:t>
            </a:r>
            <a:endParaRPr lang="en-US" dirty="0">
              <a:effectLst/>
              <a:latin typeface="Arial" panose="020B0604020202020204" pitchFamily="34" charset="0"/>
            </a:endParaRPr>
          </a:p>
          <a:p>
            <a:pPr algn="l" fontAlgn="base">
              <a:buFont typeface="Arial" panose="020B0604020202020204" pitchFamily="34" charset="0"/>
              <a:buChar char="•"/>
            </a:pPr>
            <a:r>
              <a:rPr lang="en-US" dirty="0">
                <a:effectLst/>
                <a:latin typeface="Arial" panose="020B0604020202020204" pitchFamily="34" charset="0"/>
              </a:rPr>
              <a:t>Greedy is an algorithmic paradigm that</a:t>
            </a:r>
            <a:br>
              <a:rPr lang="en-US" dirty="0"/>
            </a:br>
            <a:r>
              <a:rPr lang="en-US" dirty="0">
                <a:effectLst/>
                <a:latin typeface="Arial" panose="020B0604020202020204" pitchFamily="34" charset="0"/>
              </a:rPr>
              <a:t>builds up a solution piece by piece, always</a:t>
            </a:r>
            <a:br>
              <a:rPr lang="en-US" dirty="0"/>
            </a:br>
            <a:r>
              <a:rPr lang="en-US" dirty="0">
                <a:effectLst/>
                <a:latin typeface="Arial" panose="020B0604020202020204" pitchFamily="34" charset="0"/>
              </a:rPr>
              <a:t>choosing the next piece that offers the most obvious and immediate benefit. So the problems where choosing locally optimal also leads to global solution are best fit for Greedy.</a:t>
            </a:r>
            <a:br>
              <a:rPr lang="en-US" dirty="0"/>
            </a:br>
            <a:r>
              <a:rPr lang="en-US" dirty="0">
                <a:effectLst/>
                <a:latin typeface="Arial" panose="020B0604020202020204" pitchFamily="34" charset="0"/>
              </a:rPr>
              <a:t>For example, consider the Fractional</a:t>
            </a:r>
            <a:br>
              <a:rPr lang="en-US" dirty="0"/>
            </a:br>
            <a:r>
              <a:rPr lang="en-US" dirty="0">
                <a:effectLst/>
                <a:latin typeface="Arial" panose="020B0604020202020204" pitchFamily="34" charset="0"/>
              </a:rPr>
              <a:t>Knapsack Problem </a:t>
            </a:r>
            <a:r>
              <a:rPr lang="en-US" b="1" i="1" dirty="0">
                <a:solidFill>
                  <a:schemeClr val="bg1"/>
                </a:solidFill>
                <a:effectLst/>
                <a:latin typeface="Avenir Next LT Pro Light (Body)"/>
              </a:rPr>
              <a:t>Vertices: Vertices are the fundamental units of the graph. Sometimes, vertices are also known as vertex or nodes. Every node/vertex can be labeled or unlabeled.</a:t>
            </a:r>
            <a:endParaRPr lang="en-US" b="1" i="1" dirty="0">
              <a:solidFill>
                <a:schemeClr val="bg1"/>
              </a:solidFill>
              <a:effectLst/>
              <a:latin typeface="Avenir Next LT Pro Light (Body)"/>
            </a:endParaRPr>
          </a:p>
          <a:p>
            <a:pPr algn="l" fontAlgn="base"/>
            <a:endParaRPr lang="en-US" b="1" i="1" dirty="0">
              <a:solidFill>
                <a:schemeClr val="bg1"/>
              </a:solidFill>
              <a:effectLst/>
              <a:latin typeface="Avenir Next LT Pro Light (Body)"/>
            </a:endParaRPr>
          </a:p>
          <a:p>
            <a:pPr algn="l" fontAlgn="base">
              <a:buFont typeface="Arial" panose="020B0604020202020204" pitchFamily="34" charset="0"/>
              <a:buChar char="•"/>
            </a:pPr>
            <a:r>
              <a:rPr lang="en-US" b="1" i="1" dirty="0">
                <a:solidFill>
                  <a:schemeClr val="bg1"/>
                </a:solidFill>
                <a:effectLst/>
                <a:latin typeface="Avenir Next LT Pro Light (Body)"/>
              </a:rPr>
              <a:t>Edges: Edges are drawn or used to connect two nodes of the graph. It can be ordered pair of nodes in a directed graph. Edges can connect any two nodes in any possible way. There are no rules. Sometimes, edges are also known as arcs. </a:t>
            </a:r>
            <a:endParaRPr lang="en-US" b="1" i="1" dirty="0">
              <a:effectLst/>
              <a:latin typeface="Avenir Next LT Pro Light (Body)"/>
            </a:endParaRPr>
          </a:p>
          <a:p>
            <a:pPr indent="-228600">
              <a:lnSpc>
                <a:spcPct val="90000"/>
              </a:lnSpc>
              <a:spcBef>
                <a:spcPts val="1000"/>
              </a:spcBef>
              <a:buClr>
                <a:schemeClr val="bg2">
                  <a:lumMod val="40000"/>
                  <a:lumOff val="60000"/>
                </a:schemeClr>
              </a:buClr>
              <a:buSzPct val="80000"/>
              <a:buFont typeface="Wingdings 3" pitchFamily="18" charset="2"/>
              <a:buChar char=""/>
            </a:pPr>
            <a:endParaRPr lang="en-US" b="1" i="1" dirty="0">
              <a:solidFill>
                <a:srgbClr val="EBEBEB"/>
              </a:solidFill>
              <a:latin typeface="Avenir Next LT Pro Light (Body)"/>
              <a:ea typeface="+mj-ea"/>
              <a:cs typeface="+mj-cs"/>
            </a:endParaRPr>
          </a:p>
        </p:txBody>
      </p:sp>
      <p:cxnSp>
        <p:nvCxnSpPr>
          <p:cNvPr id="9" name="Straight Arrow Connector 8"/>
          <p:cNvCxnSpPr/>
          <p:nvPr/>
        </p:nvCxnSpPr>
        <p:spPr>
          <a:xfrm flipH="1" flipV="1">
            <a:off x="6858000" y="4343400"/>
            <a:ext cx="121298" cy="91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7669763" y="5495731"/>
            <a:ext cx="8210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rot="927635">
            <a:off x="6878190" y="5236948"/>
            <a:ext cx="993733" cy="461665"/>
          </a:xfrm>
          <a:prstGeom prst="rect">
            <a:avLst/>
          </a:prstGeom>
          <a:noFill/>
        </p:spPr>
        <p:txBody>
          <a:bodyPr wrap="square" rtlCol="0">
            <a:spAutoFit/>
          </a:bodyPr>
          <a:lstStyle/>
          <a:p>
            <a:r>
              <a:rPr lang="en-US" sz="1200" b="1" dirty="0"/>
              <a:t>Vertices/</a:t>
            </a:r>
            <a:endParaRPr lang="en-US" sz="1200" b="1" dirty="0"/>
          </a:p>
          <a:p>
            <a:r>
              <a:rPr lang="en-US" sz="1200" b="1" dirty="0"/>
              <a:t>nodes</a:t>
            </a:r>
            <a:endParaRPr lang="en-IN" sz="1200" b="1" dirty="0"/>
          </a:p>
        </p:txBody>
      </p:sp>
      <p:cxnSp>
        <p:nvCxnSpPr>
          <p:cNvPr id="19" name="Straight Arrow Connector 18"/>
          <p:cNvCxnSpPr/>
          <p:nvPr/>
        </p:nvCxnSpPr>
        <p:spPr>
          <a:xfrm flipH="1" flipV="1">
            <a:off x="9599612" y="5121728"/>
            <a:ext cx="727508" cy="523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10254409" y="5524502"/>
            <a:ext cx="652743" cy="307777"/>
          </a:xfrm>
          <a:prstGeom prst="rect">
            <a:avLst/>
          </a:prstGeom>
          <a:noFill/>
        </p:spPr>
        <p:txBody>
          <a:bodyPr wrap="none" rtlCol="0">
            <a:spAutoFit/>
          </a:bodyPr>
          <a:lstStyle/>
          <a:p>
            <a:r>
              <a:rPr lang="en-US" sz="1400" b="1" dirty="0"/>
              <a:t>edge</a:t>
            </a:r>
            <a:endParaRPr lang="en-IN" sz="1400" b="1" dirty="0"/>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719951" y="609601"/>
            <a:ext cx="5565462" cy="1661651"/>
          </a:xfrm>
        </p:spPr>
        <p:txBody>
          <a:bodyPr vert="horz" lIns="91440" tIns="45720" rIns="91440" bIns="45720" rtlCol="0" anchor="t">
            <a:normAutofit/>
          </a:bodyPr>
          <a:lstStyle/>
          <a:p>
            <a:r>
              <a:rPr lang="en-US" sz="4500" b="1" i="1"/>
              <a:t>Learning outcomes</a:t>
            </a:r>
            <a:endParaRPr lang="en-US" sz="4500" b="1" i="1" dirty="0"/>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smtClean="0"/>
            </a:fld>
            <a:endParaRPr lang="en-US" dirty="0"/>
          </a:p>
        </p:txBody>
      </p:sp>
      <p:pic>
        <p:nvPicPr>
          <p:cNvPr id="29" name="Picture 28" descr="Blue blocks and networks technology background"/>
          <p:cNvPicPr>
            <a:picLocks noChangeAspect="1"/>
          </p:cNvPicPr>
          <p:nvPr/>
        </p:nvPicPr>
        <p:blipFill>
          <a:blip r:embed="rId2"/>
          <a:srcRect l="16138" r="45848"/>
          <a:stretch>
            <a:fillRect/>
          </a:stretch>
        </p:blipFill>
        <p:spPr>
          <a:xfrm>
            <a:off x="-1" y="10"/>
            <a:ext cx="4634680" cy="6857990"/>
          </a:xfrm>
          <a:prstGeom prst="rect">
            <a:avLst/>
          </a:prstGeom>
        </p:spPr>
      </p:pic>
      <p:sp>
        <p:nvSpPr>
          <p:cNvPr id="27" name="TextBox 26"/>
          <p:cNvSpPr txBox="1"/>
          <p:nvPr/>
        </p:nvSpPr>
        <p:spPr>
          <a:xfrm>
            <a:off x="4843604" y="2438400"/>
            <a:ext cx="7348396" cy="3809999"/>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Learning outcomes for data structure and algorithms could include:</a:t>
            </a:r>
            <a:endParaRPr lang="en-US" b="1" i="1" dirty="0">
              <a:effectLst/>
              <a:latin typeface="Avenir Next LT Pro Light (Body)"/>
              <a:ea typeface="+mj-ea"/>
              <a:cs typeface="+mj-cs"/>
            </a:endParaRPr>
          </a:p>
          <a:p>
            <a:pPr marL="285750" indent="-285750">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Understanding the different types of data structures and algorithms and their applications </a:t>
            </a:r>
            <a:endParaRPr lang="en-US" b="1" i="1" dirty="0">
              <a:effectLst/>
              <a:latin typeface="Avenir Next LT Pro Light (Body)"/>
              <a:ea typeface="+mj-ea"/>
              <a:cs typeface="+mj-cs"/>
            </a:endParaRPr>
          </a:p>
          <a:p>
            <a:pPr marL="285750" indent="-285750">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Being able to analyze the performance of different data structures and algorithms </a:t>
            </a:r>
            <a:endParaRPr lang="en-US" b="1" i="1" dirty="0">
              <a:effectLst/>
              <a:latin typeface="Avenir Next LT Pro Light (Body)"/>
              <a:ea typeface="+mj-ea"/>
              <a:cs typeface="+mj-cs"/>
            </a:endParaRPr>
          </a:p>
          <a:p>
            <a:pPr marL="285750" indent="-285750">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Being able to design and implement efficient data structures and algorithms </a:t>
            </a:r>
            <a:endParaRPr lang="en-US" b="1" i="1" dirty="0">
              <a:effectLst/>
              <a:latin typeface="Avenir Next LT Pro Light (Body)"/>
              <a:ea typeface="+mj-ea"/>
              <a:cs typeface="+mj-cs"/>
            </a:endParaRPr>
          </a:p>
          <a:p>
            <a:pPr marL="285750" indent="-285750">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Being able to apply data structures and algorithms to solve real-world problems </a:t>
            </a:r>
            <a:endParaRPr lang="en-US" b="1" i="1" dirty="0">
              <a:effectLst/>
              <a:latin typeface="Avenir Next LT Pro Light (Body)"/>
              <a:ea typeface="+mj-ea"/>
              <a:cs typeface="+mj-cs"/>
            </a:endParaRPr>
          </a:p>
          <a:p>
            <a:pPr marL="285750" indent="-285750">
              <a:lnSpc>
                <a:spcPct val="90000"/>
              </a:lnSpc>
              <a:spcBef>
                <a:spcPts val="1000"/>
              </a:spcBef>
              <a:buClr>
                <a:schemeClr val="bg2">
                  <a:lumMod val="40000"/>
                  <a:lumOff val="60000"/>
                </a:schemeClr>
              </a:buClr>
              <a:buSzPct val="80000"/>
              <a:buFont typeface="Wingdings 3" pitchFamily="18" charset="2"/>
              <a:buChar char=""/>
            </a:pPr>
            <a:r>
              <a:rPr lang="en-US" b="1" i="1" dirty="0">
                <a:effectLst/>
                <a:latin typeface="Avenir Next LT Pro Light (Body)"/>
                <a:ea typeface="+mj-ea"/>
                <a:cs typeface="+mj-cs"/>
              </a:rPr>
              <a:t>Being able to communicate effectively about data structures and algorithms</a:t>
            </a:r>
            <a:endParaRPr lang="en-US" b="1" i="1" dirty="0">
              <a:latin typeface="Avenir Next LT Pro Light (Body)"/>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74018" y="5790926"/>
            <a:ext cx="2975971" cy="360768"/>
          </a:xfrm>
        </p:spPr>
        <p:txBody>
          <a:bodyPr vert="horz" lIns="91440" tIns="45720" rIns="91440" bIns="45720" rtlCol="0" anchor="ctr">
            <a:normAutofit/>
          </a:bodyPr>
          <a:lstStyle/>
          <a:p>
            <a:pPr defTabSz="365760">
              <a:spcAft>
                <a:spcPts val="480"/>
              </a:spcAft>
            </a:pPr>
            <a:r>
              <a:rPr lang="en-US" sz="880" b="0" i="0" kern="1200" dirty="0">
                <a:solidFill>
                  <a:schemeClr val="bg1"/>
                </a:solidFill>
                <a:latin typeface="+mn-lt"/>
                <a:ea typeface="+mn-ea"/>
                <a:cs typeface="+mn-cs"/>
              </a:rPr>
              <a:t>Monday, February 1, 20XX</a:t>
            </a:r>
            <a:endParaRPr lang="en-US" dirty="0">
              <a:solidFill>
                <a:schemeClr val="bg1"/>
              </a:solidFill>
            </a:endParaRPr>
          </a:p>
        </p:txBody>
      </p:sp>
      <p:sp>
        <p:nvSpPr>
          <p:cNvPr id="3" name="Footer Placeholder 2"/>
          <p:cNvSpPr>
            <a:spLocks noGrp="1"/>
          </p:cNvSpPr>
          <p:nvPr>
            <p:ph type="ftr" sz="quarter" idx="11"/>
          </p:nvPr>
        </p:nvSpPr>
        <p:spPr>
          <a:xfrm rot="5400000">
            <a:off x="345912" y="2176290"/>
            <a:ext cx="3307463" cy="367496"/>
          </a:xfrm>
        </p:spPr>
        <p:txBody>
          <a:bodyPr vert="horz" lIns="91440" tIns="45720" rIns="91440" bIns="45720" rtlCol="0" anchor="ctr">
            <a:normAutofit/>
          </a:bodyPr>
          <a:lstStyle/>
          <a:p>
            <a:pPr defTabSz="365760">
              <a:spcAft>
                <a:spcPts val="480"/>
              </a:spcAft>
            </a:pPr>
            <a:r>
              <a:rPr lang="en-US" sz="880" b="1" i="0" kern="1200" dirty="0">
                <a:solidFill>
                  <a:schemeClr val="tx1">
                    <a:tint val="75000"/>
                    <a:alpha val="60000"/>
                  </a:schemeClr>
                </a:solidFill>
                <a:latin typeface="+mj-lt"/>
                <a:ea typeface="+mn-ea"/>
                <a:cs typeface="+mn-cs"/>
              </a:rPr>
              <a:t>Sample Footer Text</a:t>
            </a:r>
            <a:endParaRPr lang="en-US" b="1" kern="1200" dirty="0">
              <a:latin typeface="+mj-lt"/>
              <a:ea typeface="+mn-ea"/>
              <a:cs typeface="+mn-cs"/>
            </a:endParaRPr>
          </a:p>
        </p:txBody>
      </p:sp>
      <p:sp>
        <p:nvSpPr>
          <p:cNvPr id="4" name="Slide Number Placeholder 3"/>
          <p:cNvSpPr>
            <a:spLocks noGrp="1"/>
          </p:cNvSpPr>
          <p:nvPr>
            <p:ph type="sldNum" sz="quarter" idx="12"/>
          </p:nvPr>
        </p:nvSpPr>
        <p:spPr>
          <a:xfrm>
            <a:off x="11195946" y="5790582"/>
            <a:ext cx="352587" cy="360768"/>
          </a:xfrm>
        </p:spPr>
        <p:txBody>
          <a:bodyPr vert="horz" lIns="91440" tIns="45720" rIns="91440" bIns="45720" rtlCol="0" anchor="ctr">
            <a:normAutofit fontScale="92500"/>
          </a:bodyPr>
          <a:lstStyle/>
          <a:p>
            <a:pPr defTabSz="365760">
              <a:lnSpc>
                <a:spcPct val="90000"/>
              </a:lnSpc>
              <a:spcAft>
                <a:spcPts val="480"/>
              </a:spcAft>
            </a:pPr>
            <a:fld id="{C01389E6-C847-4AD0-B56D-D205B2EAB1EE}" type="slidenum">
              <a:rPr lang="en-US" sz="1500" b="0" i="0" kern="1200">
                <a:solidFill>
                  <a:schemeClr val="bg1"/>
                </a:solidFill>
                <a:latin typeface="+mn-lt"/>
                <a:ea typeface="+mn-ea"/>
                <a:cs typeface="+mn-cs"/>
              </a:rPr>
            </a:fld>
            <a:endParaRPr lang="en-US" sz="1500">
              <a:solidFill>
                <a:schemeClr val="bg1"/>
              </a:solidFill>
            </a:endParaRPr>
          </a:p>
        </p:txBody>
      </p:sp>
      <p:sp>
        <p:nvSpPr>
          <p:cNvPr id="5" name="TextBox 4"/>
          <p:cNvSpPr txBox="1"/>
          <p:nvPr/>
        </p:nvSpPr>
        <p:spPr>
          <a:xfrm>
            <a:off x="1453092" y="1989137"/>
            <a:ext cx="4143282" cy="999394"/>
          </a:xfrm>
          <a:prstGeom prst="rect">
            <a:avLst/>
          </a:prstGeom>
        </p:spPr>
        <p:txBody>
          <a:bodyPr vert="horz" lIns="0" tIns="0" rIns="0" bIns="0" rtlCol="0" anchor="t">
            <a:normAutofit/>
          </a:bodyPr>
          <a:lstStyle/>
          <a:p>
            <a:pPr algn="r" defTabSz="365760">
              <a:spcBef>
                <a:spcPct val="0"/>
              </a:spcBef>
              <a:spcAft>
                <a:spcPts val="480"/>
              </a:spcAft>
            </a:pPr>
            <a:r>
              <a:rPr lang="en-US" sz="3200" b="1" kern="1200" cap="all" spc="600" dirty="0">
                <a:solidFill>
                  <a:schemeClr val="bg1"/>
                </a:solidFill>
                <a:latin typeface="+mj-lt"/>
                <a:ea typeface="+mj-ea"/>
                <a:cs typeface="+mj-cs"/>
              </a:rPr>
              <a:t>		  </a:t>
            </a:r>
            <a:r>
              <a:rPr lang="en-US" sz="3840" b="1" kern="1200" cap="all" spc="600" dirty="0">
                <a:solidFill>
                  <a:schemeClr val="bg1"/>
                </a:solidFill>
                <a:latin typeface="+mj-lt"/>
                <a:ea typeface="+mj-ea"/>
                <a:cs typeface="+mj-cs"/>
              </a:rPr>
              <a:t>PROJECT</a:t>
            </a:r>
            <a:endParaRPr lang="en-US" sz="3840" b="1" kern="1200" cap="all" spc="600" dirty="0">
              <a:solidFill>
                <a:schemeClr val="bg1"/>
              </a:solidFill>
              <a:latin typeface="+mj-lt"/>
              <a:ea typeface="+mj-ea"/>
              <a:cs typeface="+mj-cs"/>
            </a:endParaRPr>
          </a:p>
          <a:p>
            <a:pPr algn="r">
              <a:spcBef>
                <a:spcPct val="0"/>
              </a:spcBef>
              <a:spcAft>
                <a:spcPts val="600"/>
              </a:spcAft>
            </a:pPr>
            <a:endParaRPr lang="en-US" sz="4000" b="1" cap="all" spc="750" dirty="0">
              <a:solidFill>
                <a:schemeClr val="bg1"/>
              </a:solidFill>
              <a:latin typeface="+mj-lt"/>
              <a:ea typeface="+mj-ea"/>
              <a:cs typeface="+mj-cs"/>
            </a:endParaRPr>
          </a:p>
        </p:txBody>
      </p:sp>
      <p:sp>
        <p:nvSpPr>
          <p:cNvPr id="6" name="TextBox 5"/>
          <p:cNvSpPr txBox="1"/>
          <p:nvPr/>
        </p:nvSpPr>
        <p:spPr>
          <a:xfrm>
            <a:off x="4027154" y="4068274"/>
            <a:ext cx="4418399" cy="634020"/>
          </a:xfrm>
          <a:prstGeom prst="rect">
            <a:avLst/>
          </a:prstGeom>
          <a:noFill/>
        </p:spPr>
        <p:txBody>
          <a:bodyPr wrap="square" rtlCol="0">
            <a:spAutoFit/>
          </a:bodyPr>
          <a:lstStyle/>
          <a:p>
            <a:pPr marL="457200" indent="-457200" defTabSz="365760">
              <a:spcAft>
                <a:spcPts val="600"/>
              </a:spcAft>
              <a:buFont typeface="Arial" panose="020B0604020202020204" pitchFamily="34" charset="0"/>
              <a:buChar char="•"/>
            </a:pPr>
            <a:r>
              <a:rPr lang="en-US" sz="3520" b="1" kern="1200" dirty="0">
                <a:solidFill>
                  <a:schemeClr val="bg1">
                    <a:lumMod val="95000"/>
                  </a:schemeClr>
                </a:solidFill>
                <a:latin typeface="+mn-lt"/>
                <a:ea typeface="+mn-ea"/>
                <a:cs typeface="+mn-cs"/>
              </a:rPr>
              <a:t>TIK-TAC-TOE</a:t>
            </a:r>
            <a:endParaRPr lang="en-IN" sz="4400" b="1" dirty="0">
              <a:solidFill>
                <a:schemeClr val="bg1">
                  <a:lumMod val="95000"/>
                </a:schemeClr>
              </a:solidFill>
            </a:endParaRPr>
          </a:p>
        </p:txBody>
      </p:sp>
      <p:sp>
        <p:nvSpPr>
          <p:cNvPr id="8" name="TextBox 7"/>
          <p:cNvSpPr txBox="1"/>
          <p:nvPr/>
        </p:nvSpPr>
        <p:spPr>
          <a:xfrm>
            <a:off x="1225935" y="3391826"/>
            <a:ext cx="5602437" cy="830997"/>
          </a:xfrm>
          <a:prstGeom prst="rect">
            <a:avLst/>
          </a:prstGeom>
          <a:noFill/>
        </p:spPr>
        <p:txBody>
          <a:bodyPr wrap="square" rtlCol="0">
            <a:spAutoFit/>
          </a:bodyPr>
          <a:lstStyle/>
          <a:p>
            <a:pPr algn="ctr" defTabSz="365760">
              <a:spcAft>
                <a:spcPts val="600"/>
              </a:spcAft>
            </a:pPr>
            <a:r>
              <a:rPr lang="en-US" sz="4800" kern="1200" dirty="0">
                <a:solidFill>
                  <a:schemeClr val="tx1"/>
                </a:solidFill>
                <a:latin typeface="+mn-lt"/>
                <a:ea typeface="+mn-ea"/>
                <a:cs typeface="+mn-cs"/>
              </a:rPr>
              <a:t>TIC-TAC-TOE</a:t>
            </a:r>
            <a:endParaRPr lang="en-IN" sz="6000" dirty="0"/>
          </a:p>
        </p:txBody>
      </p:sp>
      <p:pic>
        <p:nvPicPr>
          <p:cNvPr id="2056" name="Picture 8" descr="Tic tac toe hi-res stock photography and images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716" y="1724510"/>
            <a:ext cx="2975970" cy="31816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5950" y="601345"/>
            <a:ext cx="4304030" cy="636905"/>
          </a:xfrm>
          <a:prstGeom prst="rect">
            <a:avLst/>
          </a:prstGeom>
          <a:noFill/>
        </p:spPr>
        <p:txBody>
          <a:bodyPr wrap="square" rtlCol="0">
            <a:noAutofit/>
          </a:bodyPr>
          <a:lstStyle/>
          <a:p>
            <a:pPr algn="ctr" defTabSz="365760">
              <a:spcAft>
                <a:spcPts val="600"/>
              </a:spcAft>
            </a:pPr>
            <a:r>
              <a:rPr lang="en-US" sz="4500" b="1" i="1" kern="1200" dirty="0">
                <a:solidFill>
                  <a:schemeClr val="tx1"/>
                </a:solidFill>
                <a:latin typeface="+mn-lt"/>
                <a:ea typeface="+mn-ea"/>
                <a:cs typeface="+mn-cs"/>
              </a:rPr>
              <a:t>PROJECT</a:t>
            </a:r>
            <a:endParaRPr lang="en-IN" sz="4500" b="1" i="1" dirty="0"/>
          </a:p>
        </p:txBody>
      </p:sp>
      <p:sp>
        <p:nvSpPr>
          <p:cNvPr id="13" name="TextBox 12"/>
          <p:cNvSpPr txBox="1"/>
          <p:nvPr/>
        </p:nvSpPr>
        <p:spPr>
          <a:xfrm>
            <a:off x="1841023" y="2237490"/>
            <a:ext cx="5602437" cy="830997"/>
          </a:xfrm>
          <a:prstGeom prst="rect">
            <a:avLst/>
          </a:prstGeom>
          <a:noFill/>
        </p:spPr>
        <p:txBody>
          <a:bodyPr wrap="square" rtlCol="0">
            <a:spAutoFit/>
          </a:bodyPr>
          <a:lstStyle/>
          <a:p>
            <a:pPr algn="ctr" defTabSz="365760">
              <a:spcAft>
                <a:spcPts val="600"/>
              </a:spcAft>
            </a:pPr>
            <a:r>
              <a:rPr lang="en-US" sz="4800" kern="1200" dirty="0">
                <a:solidFill>
                  <a:schemeClr val="tx1"/>
                </a:solidFill>
                <a:latin typeface="+mn-lt"/>
                <a:ea typeface="+mn-ea"/>
                <a:cs typeface="+mn-cs"/>
              </a:rPr>
              <a:t>TIC-TAC-TOE</a:t>
            </a:r>
            <a:endParaRPr lang="en-IN" sz="6000" dirty="0"/>
          </a:p>
        </p:txBody>
      </p:sp>
      <p:pic>
        <p:nvPicPr>
          <p:cNvPr id="15" name="Picture 8" descr="Tic tac toe hi-res stock photography and images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716" y="1724510"/>
            <a:ext cx="2975970" cy="318168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26185" y="4222115"/>
            <a:ext cx="4485005" cy="2003425"/>
          </a:xfrm>
          <a:prstGeom prst="rect">
            <a:avLst/>
          </a:prstGeom>
          <a:noFill/>
        </p:spPr>
        <p:txBody>
          <a:bodyPr wrap="square" rtlCol="0">
            <a:noAutofit/>
          </a:bodyPr>
          <a:lstStyle/>
          <a:p>
            <a:r>
              <a:rPr lang="en-US" b="1" i="1" dirty="0">
                <a:solidFill>
                  <a:schemeClr val="tx2">
                    <a:lumMod val="10000"/>
                  </a:schemeClr>
                </a:solidFill>
                <a:effectLst/>
                <a:latin typeface="Avenir Next LT Pro Light (Body)"/>
              </a:rPr>
              <a:t>Tic-tac-toe is a game in </a:t>
            </a:r>
            <a:r>
              <a:rPr lang="en-IN" altLang="en-US" b="1" i="1" dirty="0">
                <a:solidFill>
                  <a:schemeClr val="tx2">
                    <a:lumMod val="10000"/>
                  </a:schemeClr>
                </a:solidFill>
                <a:effectLst/>
                <a:latin typeface="Avenir Next LT Pro Light (Body)"/>
              </a:rPr>
              <a:t>between</a:t>
            </a:r>
            <a:r>
              <a:rPr lang="en-US" b="1" i="1" dirty="0">
                <a:solidFill>
                  <a:schemeClr val="tx2">
                    <a:lumMod val="10000"/>
                  </a:schemeClr>
                </a:solidFill>
                <a:effectLst/>
                <a:latin typeface="Avenir Next LT Pro Light (Body)"/>
              </a:rPr>
              <a:t> </a:t>
            </a:r>
            <a:r>
              <a:rPr lang="en-IN" altLang="en-US" b="1" i="1" dirty="0">
                <a:solidFill>
                  <a:schemeClr val="tx2">
                    <a:lumMod val="10000"/>
                  </a:schemeClr>
                </a:solidFill>
                <a:effectLst/>
                <a:latin typeface="Avenir Next LT Pro Light (Body)"/>
              </a:rPr>
              <a:t>player and computer </a:t>
            </a:r>
            <a:r>
              <a:rPr lang="en-US" b="1" i="1" dirty="0">
                <a:solidFill>
                  <a:schemeClr val="tx2">
                    <a:lumMod val="10000"/>
                  </a:schemeClr>
                </a:solidFill>
                <a:effectLst/>
                <a:latin typeface="Avenir Next LT Pro Light (Body)"/>
              </a:rPr>
              <a:t>take turns in drawing either an ` O' or an ` X' in one square of a grid consisting of nine squares. The winner is the first player to get three of the same symbols in </a:t>
            </a:r>
            <a:r>
              <a:rPr lang="en-US" b="1" i="1" dirty="0">
                <a:solidFill>
                  <a:srgbClr val="E8EAED"/>
                </a:solidFill>
                <a:effectLst/>
                <a:latin typeface="Avenir Next LT Pro Light (Body)"/>
              </a:rPr>
              <a:t>a row.</a:t>
            </a:r>
            <a:endParaRPr lang="en-IN" b="1" i="1" dirty="0">
              <a:latin typeface="Avenir Next LT Pro Light (Bod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a:xfrm>
            <a:off x="914400" y="4433570"/>
            <a:ext cx="1338580" cy="455930"/>
          </a:xfrm>
        </p:spPr>
        <p:txBody>
          <a:bodyPr>
            <a:normAutofit fontScale="90000"/>
          </a:bodyPr>
          <a:p>
            <a:endParaRPr lang="en-US"/>
          </a:p>
        </p:txBody>
      </p:sp>
      <p:sp>
        <p:nvSpPr>
          <p:cNvPr id="3" name="TextBox 2"/>
          <p:cNvSpPr txBox="1"/>
          <p:nvPr/>
        </p:nvSpPr>
        <p:spPr>
          <a:xfrm>
            <a:off x="6872778" y="2009869"/>
            <a:ext cx="5319221" cy="1609631"/>
          </a:xfrm>
          <a:prstGeom prst="rect">
            <a:avLst/>
          </a:prstGeom>
        </p:spPr>
        <p:txBody>
          <a:bodyPr vert="horz" lIns="91440" tIns="45720" rIns="91440" bIns="45720" rtlCol="0" anchor="b">
            <a:normAutofit/>
          </a:bodyPr>
          <a:lstStyle/>
          <a:p>
            <a:pPr>
              <a:spcBef>
                <a:spcPct val="0"/>
              </a:spcBef>
              <a:spcAft>
                <a:spcPts val="600"/>
              </a:spcAft>
            </a:pPr>
            <a:r>
              <a:rPr lang="en-US" sz="3500" b="1" i="1" dirty="0">
                <a:solidFill>
                  <a:schemeClr val="tx2"/>
                </a:solidFill>
                <a:latin typeface="+mj-lt"/>
                <a:ea typeface="+mj-ea"/>
                <a:cs typeface="+mj-cs"/>
              </a:rPr>
              <a:t>OUTPUT OF THE PROJECT</a:t>
            </a:r>
            <a:endParaRPr lang="en-US" sz="3500" b="1" i="1" dirty="0">
              <a:solidFill>
                <a:schemeClr val="tx2"/>
              </a:solidFill>
              <a:latin typeface="+mj-lt"/>
              <a:ea typeface="+mj-ea"/>
              <a:cs typeface="+mj-cs"/>
            </a:endParaRPr>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smtClean="0"/>
            </a:fld>
            <a:endParaRPr lang="en-US"/>
          </a:p>
        </p:txBody>
      </p:sp>
      <p:pic>
        <p:nvPicPr>
          <p:cNvPr id="4" name="Content Placeholder 3" descr="Screenshot 2024-09-22 131139"/>
          <p:cNvPicPr>
            <a:picLocks noChangeAspect="1"/>
          </p:cNvPicPr>
          <p:nvPr>
            <p:ph sz="quarter" idx="15"/>
          </p:nvPr>
        </p:nvPicPr>
        <p:blipFill>
          <a:blip r:embed="rId2"/>
          <a:stretch>
            <a:fillRect/>
          </a:stretch>
        </p:blipFill>
        <p:spPr>
          <a:xfrm>
            <a:off x="300355" y="3429000"/>
            <a:ext cx="2972435" cy="2470150"/>
          </a:xfrm>
          <a:prstGeom prst="rect">
            <a:avLst/>
          </a:prstGeom>
        </p:spPr>
      </p:pic>
      <p:pic>
        <p:nvPicPr>
          <p:cNvPr id="8" name="Picture Placeholder 7" descr="Screenshot 2024-09-22 131203"/>
          <p:cNvPicPr>
            <a:picLocks noChangeAspect="1"/>
          </p:cNvPicPr>
          <p:nvPr>
            <p:ph type="pic" sz="quarter" idx="13"/>
          </p:nvPr>
        </p:nvPicPr>
        <p:blipFill>
          <a:blip r:embed="rId3"/>
          <a:stretch>
            <a:fillRect/>
          </a:stretch>
        </p:blipFill>
        <p:spPr>
          <a:xfrm>
            <a:off x="2884805" y="510540"/>
            <a:ext cx="2962275" cy="2014220"/>
          </a:xfrm>
          <a:prstGeom prst="rect">
            <a:avLst/>
          </a:prstGeom>
        </p:spPr>
      </p:pic>
      <p:sp>
        <p:nvSpPr>
          <p:cNvPr id="14" name="Text Box 13"/>
          <p:cNvSpPr txBox="1"/>
          <p:nvPr/>
        </p:nvSpPr>
        <p:spPr>
          <a:xfrm>
            <a:off x="7567930" y="4432935"/>
            <a:ext cx="4064000" cy="368300"/>
          </a:xfrm>
          <a:prstGeom prst="rect">
            <a:avLst/>
          </a:prstGeom>
          <a:noFill/>
        </p:spPr>
        <p:txBody>
          <a:bodyPr wrap="square" rtlCol="0">
            <a:spAutoFit/>
          </a:bodyPr>
          <a:p>
            <a:endParaRPr lang="en-US"/>
          </a:p>
        </p:txBody>
      </p:sp>
      <p:pic>
        <p:nvPicPr>
          <p:cNvPr id="17" name="Picture Placeholder 16" descr="Screenshot 2024-09-22 131415"/>
          <p:cNvPicPr>
            <a:picLocks noChangeAspect="1"/>
          </p:cNvPicPr>
          <p:nvPr>
            <p:ph type="pic" sz="quarter" idx="14"/>
          </p:nvPr>
        </p:nvPicPr>
        <p:blipFill>
          <a:blip r:embed="rId4"/>
          <a:stretch>
            <a:fillRect/>
          </a:stretch>
        </p:blipFill>
        <p:spPr>
          <a:xfrm>
            <a:off x="267335" y="412750"/>
            <a:ext cx="2089785" cy="2514600"/>
          </a:xfrm>
          <a:prstGeom prst="rect">
            <a:avLst/>
          </a:prstGeom>
        </p:spPr>
      </p:pic>
      <p:pic>
        <p:nvPicPr>
          <p:cNvPr id="19" name="Picture 18" descr="Screenshot 2024-09-22 131332"/>
          <p:cNvPicPr>
            <a:picLocks noChangeAspect="1"/>
          </p:cNvPicPr>
          <p:nvPr/>
        </p:nvPicPr>
        <p:blipFill>
          <a:blip r:embed="rId5"/>
          <a:stretch>
            <a:fillRect/>
          </a:stretch>
        </p:blipFill>
        <p:spPr>
          <a:xfrm>
            <a:off x="3444240" y="3429000"/>
            <a:ext cx="2555240" cy="2377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p>
            <a:endParaRPr lang="en-US"/>
          </a:p>
        </p:txBody>
      </p:sp>
      <p:pic>
        <p:nvPicPr>
          <p:cNvPr id="8" name="Content Placeholder 7" descr="WhatsApp Image 2024-09-22 at 12.21.31_d7d093b4"/>
          <p:cNvPicPr>
            <a:picLocks noChangeAspect="1"/>
          </p:cNvPicPr>
          <p:nvPr>
            <p:ph sz="half" idx="2"/>
          </p:nvPr>
        </p:nvPicPr>
        <p:blipFill>
          <a:blip r:embed="rId1"/>
          <a:stretch>
            <a:fillRect/>
          </a:stretch>
        </p:blipFill>
        <p:spPr>
          <a:xfrm>
            <a:off x="5767705" y="613410"/>
            <a:ext cx="5862320" cy="4289425"/>
          </a:xfrm>
          <a:prstGeom prst="rect">
            <a:avLst/>
          </a:prstGeom>
        </p:spPr>
      </p:pic>
      <p:sp>
        <p:nvSpPr>
          <p:cNvPr id="5" name="Date Placeholder 4"/>
          <p:cNvSpPr>
            <a:spLocks noGrp="1"/>
          </p:cNvSpPr>
          <p:nvPr>
            <p:ph type="dt" sz="half" idx="10"/>
          </p:nvPr>
        </p:nvSpPr>
        <p:spPr/>
        <p:txBody>
          <a:bodyPr/>
          <a:p>
            <a:r>
              <a:rPr lang="en-US"/>
              <a:t>Monday, February 1, 20XX</a:t>
            </a:r>
            <a:endParaRPr lang="en-US" dirty="0"/>
          </a:p>
        </p:txBody>
      </p:sp>
      <p:sp>
        <p:nvSpPr>
          <p:cNvPr id="6" name="Footer Placeholder 5"/>
          <p:cNvSpPr>
            <a:spLocks noGrp="1"/>
          </p:cNvSpPr>
          <p:nvPr>
            <p:ph type="ftr" sz="quarter" idx="11"/>
          </p:nvPr>
        </p:nvSpPr>
        <p:spPr/>
        <p:txBody>
          <a:bodyPr/>
          <a:p>
            <a:r>
              <a:rPr lang="en-US" b="0"/>
              <a:t>Sample Footer Text</a:t>
            </a:r>
            <a:endParaRPr lang="en-US" b="0" dirty="0"/>
          </a:p>
        </p:txBody>
      </p:sp>
      <p:sp>
        <p:nvSpPr>
          <p:cNvPr id="7" name="Slide Number Placeholder 6"/>
          <p:cNvSpPr>
            <a:spLocks noGrp="1"/>
          </p:cNvSpPr>
          <p:nvPr>
            <p:ph type="sldNum" sz="quarter" idx="12"/>
          </p:nvPr>
        </p:nvSpPr>
        <p:spPr/>
        <p:txBody>
          <a:bodyPr/>
          <a:p>
            <a:fld id="{C01389E6-C847-4AD0-B56D-D205B2EAB1EE}" type="slidenum">
              <a:rPr lang="en-US" smtClean="0"/>
            </a:fld>
            <a:endParaRPr lang="en-US" dirty="0"/>
          </a:p>
        </p:txBody>
      </p:sp>
      <p:pic>
        <p:nvPicPr>
          <p:cNvPr id="9" name="Content Placeholder 8" descr="WhatsApp Image 2024-09-22 at 12.21.32_fd1ddf5d"/>
          <p:cNvPicPr>
            <a:picLocks noChangeAspect="1"/>
          </p:cNvPicPr>
          <p:nvPr>
            <p:ph sz="half" idx="1"/>
          </p:nvPr>
        </p:nvPicPr>
        <p:blipFill>
          <a:blip r:embed="rId2"/>
          <a:stretch>
            <a:fillRect/>
          </a:stretch>
        </p:blipFill>
        <p:spPr>
          <a:xfrm>
            <a:off x="584200" y="613410"/>
            <a:ext cx="4963795" cy="4289425"/>
          </a:xfrm>
          <a:prstGeom prst="rect">
            <a:avLst/>
          </a:prstGeom>
        </p:spPr>
      </p:pic>
      <p:sp>
        <p:nvSpPr>
          <p:cNvPr id="11" name="Text Box 10"/>
          <p:cNvSpPr txBox="1"/>
          <p:nvPr/>
        </p:nvSpPr>
        <p:spPr>
          <a:xfrm>
            <a:off x="1875790" y="5248275"/>
            <a:ext cx="8477885" cy="374650"/>
          </a:xfrm>
          <a:prstGeom prst="rect">
            <a:avLst/>
          </a:prstGeom>
          <a:noFill/>
        </p:spPr>
        <p:txBody>
          <a:bodyPr wrap="square" rtlCol="0">
            <a:noAutofit/>
          </a:bodyPr>
          <a:p>
            <a:r>
              <a:rPr lang="en-IN" altLang="en-US" sz="2400" b="1"/>
              <a:t>Output of Student management System project </a:t>
            </a:r>
            <a:endParaRPr lang="en-IN" altLang="en-US" sz="2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1931" y="452718"/>
            <a:ext cx="4638903" cy="1400530"/>
          </a:xfrm>
        </p:spPr>
        <p:txBody>
          <a:bodyPr vert="horz" lIns="91440" tIns="45720" rIns="91440" bIns="45720" rtlCol="0" anchor="t">
            <a:normAutofit/>
          </a:bodyPr>
          <a:lstStyle/>
          <a:p>
            <a:r>
              <a:rPr lang="en-US" sz="4500" b="1" i="1" dirty="0">
                <a:solidFill>
                  <a:schemeClr val="tx2"/>
                </a:solidFill>
              </a:rPr>
              <a:t>Summary</a:t>
            </a:r>
            <a:endParaRPr lang="en-US" sz="4500" b="1" i="1" dirty="0">
              <a:solidFill>
                <a:schemeClr val="tx2"/>
              </a:solidFill>
            </a:endParaRPr>
          </a:p>
        </p:txBody>
      </p:sp>
      <p:pic>
        <p:nvPicPr>
          <p:cNvPr id="14" name="Picture Placeholder 13" descr="A person sitting at a computer&#10;&#10;Description automatically generated"/>
          <p:cNvPicPr>
            <a:picLocks noGrp="1" noChangeAspect="1"/>
          </p:cNvPicPr>
          <p:nvPr>
            <p:ph type="pic" sz="quarter" idx="13"/>
          </p:nvPr>
        </p:nvPicPr>
        <p:blipFill>
          <a:blip r:embed="rId2"/>
          <a:srcRect l="22040" r="15961" b="2"/>
          <a:stretch>
            <a:fillRect/>
          </a:stretch>
        </p:blipFill>
        <p:spPr>
          <a:xfrm>
            <a:off x="20" y="3428999"/>
            <a:ext cx="4973079" cy="3429001"/>
          </a:xfrm>
          <a:custGeom>
            <a:avLst/>
            <a:gdLst/>
            <a:ahLst/>
            <a:cxnLst/>
            <a:rect l="l" t="t" r="r" b="b"/>
            <a:pathLst>
              <a:path w="4973099" h="3429001">
                <a:moveTo>
                  <a:pt x="0" y="0"/>
                </a:moveTo>
                <a:lnTo>
                  <a:pt x="4720965" y="0"/>
                </a:lnTo>
                <a:lnTo>
                  <a:pt x="4720965" y="56236"/>
                </a:lnTo>
                <a:lnTo>
                  <a:pt x="4722982" y="196139"/>
                </a:lnTo>
                <a:lnTo>
                  <a:pt x="4726007" y="333299"/>
                </a:lnTo>
                <a:lnTo>
                  <a:pt x="4728865" y="469087"/>
                </a:lnTo>
                <a:lnTo>
                  <a:pt x="4732059" y="602133"/>
                </a:lnTo>
                <a:lnTo>
                  <a:pt x="4736933" y="734492"/>
                </a:lnTo>
                <a:lnTo>
                  <a:pt x="4742144" y="864793"/>
                </a:lnTo>
                <a:lnTo>
                  <a:pt x="4746850" y="992352"/>
                </a:lnTo>
                <a:lnTo>
                  <a:pt x="4760130" y="1241298"/>
                </a:lnTo>
                <a:lnTo>
                  <a:pt x="4774249" y="1479956"/>
                </a:lnTo>
                <a:lnTo>
                  <a:pt x="4789041" y="1709013"/>
                </a:lnTo>
                <a:lnTo>
                  <a:pt x="4805346" y="1925726"/>
                </a:lnTo>
                <a:lnTo>
                  <a:pt x="4822323" y="2132838"/>
                </a:lnTo>
                <a:lnTo>
                  <a:pt x="4840644" y="2324862"/>
                </a:lnTo>
                <a:lnTo>
                  <a:pt x="4858630" y="2505227"/>
                </a:lnTo>
                <a:lnTo>
                  <a:pt x="4876615" y="2671191"/>
                </a:lnTo>
                <a:lnTo>
                  <a:pt x="4893592" y="2823438"/>
                </a:lnTo>
                <a:lnTo>
                  <a:pt x="4909729" y="2958541"/>
                </a:lnTo>
                <a:lnTo>
                  <a:pt x="4925025" y="3080613"/>
                </a:lnTo>
                <a:lnTo>
                  <a:pt x="4937800" y="3183483"/>
                </a:lnTo>
                <a:lnTo>
                  <a:pt x="4949902" y="3269894"/>
                </a:lnTo>
                <a:lnTo>
                  <a:pt x="4967216" y="3388538"/>
                </a:lnTo>
                <a:lnTo>
                  <a:pt x="4973099" y="3429000"/>
                </a:lnTo>
                <a:lnTo>
                  <a:pt x="4075210" y="3429000"/>
                </a:lnTo>
                <a:lnTo>
                  <a:pt x="4075210" y="3429001"/>
                </a:lnTo>
                <a:lnTo>
                  <a:pt x="0" y="3429001"/>
                </a:lnTo>
                <a:close/>
              </a:path>
            </a:pathLst>
          </a:custGeom>
        </p:spPr>
      </p:pic>
      <p:pic>
        <p:nvPicPr>
          <p:cNvPr id="17" name="Picture Placeholder 16"/>
          <p:cNvPicPr>
            <a:picLocks noGrp="1" noChangeAspect="1"/>
          </p:cNvPicPr>
          <p:nvPr>
            <p:ph type="pic" sz="quarter" idx="14"/>
          </p:nvPr>
        </p:nvPicPr>
        <p:blipFill>
          <a:blip r:embed="rId3"/>
          <a:srcRect r="3217" b="3"/>
          <a:stretch>
            <a:fillRect/>
          </a:stretch>
        </p:blipFill>
        <p:spPr>
          <a:xfrm>
            <a:off x="3" y="10"/>
            <a:ext cx="4971922" cy="3428990"/>
          </a:xfrm>
          <a:custGeom>
            <a:avLst/>
            <a:gdLst/>
            <a:ahLst/>
            <a:cxnLst/>
            <a:rect l="l" t="t" r="r" b="b"/>
            <a:pathLst>
              <a:path w="4971922" h="3429000">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29000"/>
                </a:lnTo>
                <a:lnTo>
                  <a:pt x="0" y="3429000"/>
                </a:lnTo>
                <a:lnTo>
                  <a:pt x="0" y="1"/>
                </a:lnTo>
                <a:lnTo>
                  <a:pt x="3628384" y="1"/>
                </a:lnTo>
                <a:close/>
              </a:path>
            </a:pathLst>
          </a:custGeom>
        </p:spPr>
      </p:pic>
      <p:sp>
        <p:nvSpPr>
          <p:cNvPr id="5" name="Content Placeholder 4"/>
          <p:cNvSpPr>
            <a:spLocks noGrp="1"/>
          </p:cNvSpPr>
          <p:nvPr>
            <p:ph sz="quarter" idx="15"/>
          </p:nvPr>
        </p:nvSpPr>
        <p:spPr>
          <a:xfrm>
            <a:off x="5410950" y="2052918"/>
            <a:ext cx="6266700" cy="4195481"/>
          </a:xfrm>
        </p:spPr>
        <p:txBody>
          <a:bodyPr vert="horz" lIns="91440" tIns="45720" rIns="91440" bIns="45720" rtlCol="0">
            <a:noAutofit/>
          </a:bodyPr>
          <a:lstStyle/>
          <a:p>
            <a:pPr>
              <a:lnSpc>
                <a:spcPct val="150000"/>
              </a:lnSpc>
              <a:buFont typeface="Wingdings 3" pitchFamily="18" charset="2"/>
              <a:buChar char=""/>
            </a:pPr>
            <a:r>
              <a:rPr lang="en-US" sz="1600" dirty="0">
                <a:effectLst/>
                <a:latin typeface="Arial" panose="020B0604020202020204" pitchFamily="34" charset="0"/>
              </a:rPr>
              <a:t>data structure is a data organization, management, and storage format that enables efficient access and modification. More precisely, a data structure is a collection of data values, the relationships among them, and the functions or operations that can be applied to the data, i.e., it is algebraic expression about data. Data structures are generally based on the ability of a computer to fetch and store data at any place in its memory, specified by a pointer—a bit string, representing a memory address, that can be itself stored in memory and manipulated by the program. Thus, the array and record data structures are based on computing the addresses of data items with arithmetic operations, while the linked data structures are based on storing</a:t>
            </a:r>
            <a:br>
              <a:rPr lang="en-US" sz="1600" dirty="0"/>
            </a:br>
            <a:r>
              <a:rPr lang="en-US" sz="1600" dirty="0">
                <a:effectLst/>
                <a:latin typeface="Arial" panose="020B0604020202020204" pitchFamily="34" charset="0"/>
              </a:rPr>
              <a:t>addresses of data items within the structure itself.</a:t>
            </a:r>
            <a:endParaRPr lang="en-US" sz="1600" b="1" i="1" dirty="0">
              <a:latin typeface="Avenir Next LT Pro Light (Body)"/>
            </a:endParaRPr>
          </a:p>
        </p:txBody>
      </p:sp>
      <p:sp>
        <p:nvSpPr>
          <p:cNvPr id="4" name="Slide Number Placeholder 3"/>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a:solidFill>
                  <a:prstClr val="white">
                    <a:tint val="75000"/>
                  </a:prstClr>
                </a:solidFill>
              </a:rPr>
            </a:fld>
            <a:endParaRPr lang="en-US">
              <a:solidFill>
                <a:prstClr val="white">
                  <a:tint val="75000"/>
                </a:prst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5363149" y="1325880"/>
            <a:ext cx="6181152" cy="3066507"/>
          </a:xfrm>
        </p:spPr>
        <p:txBody>
          <a:bodyPr vert="horz" lIns="91440" tIns="45720" rIns="91440" bIns="45720" rtlCol="0" anchor="b">
            <a:normAutofit/>
          </a:bodyPr>
          <a:lstStyle/>
          <a:p>
            <a:r>
              <a:rPr lang="en-US" sz="7200" b="1" i="1" kern="1200" dirty="0">
                <a:solidFill>
                  <a:srgbClr val="EBEBEB"/>
                </a:solidFill>
                <a:effectLst>
                  <a:outerShdw blurRad="38100" dist="38100" dir="2700000" algn="tl">
                    <a:srgbClr val="000000">
                      <a:alpha val="43137"/>
                    </a:srgbClr>
                  </a:outerShdw>
                </a:effectLst>
                <a:latin typeface="+mj-lt"/>
                <a:ea typeface="+mj-ea"/>
                <a:cs typeface="+mj-cs"/>
              </a:rPr>
              <a:t>THANK YOU</a:t>
            </a:r>
            <a:br>
              <a:rPr lang="en-US" sz="7200" b="1" i="1" kern="1200" dirty="0">
                <a:solidFill>
                  <a:srgbClr val="EBEBEB"/>
                </a:solidFill>
                <a:effectLst>
                  <a:outerShdw blurRad="38100" dist="38100" dir="2700000" algn="tl">
                    <a:srgbClr val="000000">
                      <a:alpha val="43137"/>
                    </a:srgbClr>
                  </a:outerShdw>
                </a:effectLst>
                <a:latin typeface="+mj-lt"/>
                <a:ea typeface="+mj-ea"/>
                <a:cs typeface="+mj-cs"/>
              </a:rPr>
            </a:br>
            <a:endParaRPr lang="en-US" sz="7200" b="1" i="1" kern="1200" dirty="0">
              <a:solidFill>
                <a:srgbClr val="EBEBEB"/>
              </a:solidFill>
              <a:effectLst>
                <a:outerShdw blurRad="38100" dist="38100" dir="2700000" algn="tl">
                  <a:srgbClr val="000000">
                    <a:alpha val="43137"/>
                  </a:srgbClr>
                </a:outerShdw>
              </a:effectLst>
              <a:latin typeface="+mj-lt"/>
              <a:ea typeface="+mj-ea"/>
              <a:cs typeface="+mj-cs"/>
            </a:endParaRPr>
          </a:p>
        </p:txBody>
      </p:sp>
      <p:sp>
        <p:nvSpPr>
          <p:cNvPr id="16" name="Slide Number Placeholder 15"/>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a:solidFill>
                  <a:srgbClr val="FFFFFF"/>
                </a:solidFill>
              </a:rPr>
            </a:fld>
            <a:endParaRPr lang="en-US">
              <a:solidFill>
                <a:srgbClr val="FFFFFF"/>
              </a:solidFill>
            </a:endParaRPr>
          </a:p>
        </p:txBody>
      </p:sp>
      <p:pic>
        <p:nvPicPr>
          <p:cNvPr id="20" name="Graphic 19" descr="Smiling Face with No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43854" y="1712893"/>
            <a:ext cx="3431749" cy="3431749"/>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3322912" cy="1641987"/>
          </a:xfrm>
        </p:spPr>
        <p:txBody>
          <a:bodyPr vert="horz" lIns="91440" tIns="45720" rIns="91440" bIns="45720" rtlCol="0" anchor="t">
            <a:normAutofit/>
          </a:bodyPr>
          <a:lstStyle/>
          <a:p>
            <a:r>
              <a:rPr lang="en-US" sz="4500" b="1" i="1" dirty="0">
                <a:solidFill>
                  <a:schemeClr val="tx2"/>
                </a:solidFill>
              </a:rPr>
              <a:t>Agenda</a:t>
            </a:r>
            <a:endParaRPr lang="en-US" sz="4500" b="1" i="1" dirty="0">
              <a:solidFill>
                <a:schemeClr val="tx2"/>
              </a:solidFill>
            </a:endParaRPr>
          </a:p>
        </p:txBody>
      </p:sp>
      <p:sp>
        <p:nvSpPr>
          <p:cNvPr id="43" name="Content Placeholder 2"/>
          <p:cNvSpPr>
            <a:spLocks noGrp="1"/>
          </p:cNvSpPr>
          <p:nvPr>
            <p:ph sz="quarter" idx="16"/>
          </p:nvPr>
        </p:nvSpPr>
        <p:spPr>
          <a:xfrm>
            <a:off x="647701" y="2060084"/>
            <a:ext cx="3324141" cy="3721591"/>
          </a:xfrm>
        </p:spPr>
        <p:txBody>
          <a:bodyPr vert="horz" lIns="91440" tIns="45720" rIns="91440" bIns="45720" rtlCol="0">
            <a:normAutofit/>
          </a:bodyPr>
          <a:lstStyle/>
          <a:p>
            <a:pPr marL="285750" indent="-285750">
              <a:buFont typeface="Wingdings 3" pitchFamily="18" charset="2"/>
              <a:buChar char=""/>
            </a:pPr>
            <a:r>
              <a:rPr lang="en-US" b="1" i="1" dirty="0"/>
              <a:t>Introduction</a:t>
            </a:r>
            <a:endParaRPr lang="en-US" b="1" i="1" dirty="0"/>
          </a:p>
          <a:p>
            <a:pPr marL="285750" indent="-285750">
              <a:buFont typeface="Wingdings 3" pitchFamily="18" charset="2"/>
              <a:buChar char=""/>
            </a:pPr>
            <a:r>
              <a:rPr lang="en-US" b="1" i="1" dirty="0"/>
              <a:t>Technology Learnt</a:t>
            </a:r>
            <a:endParaRPr lang="en-US" b="1" i="1" dirty="0"/>
          </a:p>
          <a:p>
            <a:pPr marL="285750" indent="-285750">
              <a:buFont typeface="Wingdings 3" pitchFamily="18" charset="2"/>
              <a:buChar char=""/>
            </a:pPr>
            <a:r>
              <a:rPr lang="en-US" b="1" i="1" dirty="0"/>
              <a:t>Learning Outcomes </a:t>
            </a:r>
            <a:endParaRPr lang="en-US" b="1" i="1" dirty="0"/>
          </a:p>
          <a:p>
            <a:pPr marL="285750" indent="-285750">
              <a:buFont typeface="Wingdings 3" pitchFamily="18" charset="2"/>
              <a:buChar char=""/>
            </a:pPr>
            <a:r>
              <a:rPr lang="en-US" b="1" i="1" dirty="0"/>
              <a:t>Project</a:t>
            </a:r>
            <a:endParaRPr lang="en-US" b="1" i="1" dirty="0"/>
          </a:p>
          <a:p>
            <a:pPr marL="285750" indent="-285750">
              <a:buFont typeface="Wingdings 3" pitchFamily="18" charset="2"/>
              <a:buChar char=""/>
            </a:pPr>
            <a:r>
              <a:rPr lang="en-US" b="1" i="1" dirty="0"/>
              <a:t>Summary</a:t>
            </a:r>
            <a:endParaRPr lang="en-US" b="1" i="1" dirty="0"/>
          </a:p>
        </p:txBody>
      </p:sp>
      <p:pic>
        <p:nvPicPr>
          <p:cNvPr id="17" name="Picture Placeholder 16" descr="Pastel workspace setup"/>
          <p:cNvPicPr>
            <a:picLocks noGrp="1" noChangeAspect="1"/>
          </p:cNvPicPr>
          <p:nvPr>
            <p:ph type="pic" sz="quarter" idx="13"/>
          </p:nvPr>
        </p:nvPicPr>
        <p:blipFill rotWithShape="1">
          <a:blip r:embed="rId2"/>
          <a:srcRect l="8708" r="8705"/>
          <a:stretch>
            <a:fillRect/>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4" name="Slide Number Placeholder 13"/>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9A857F5-96C8-461D-A78C-38E92FE1C522}" type="slidenum">
              <a:rPr lang="en-US">
                <a:solidFill>
                  <a:schemeClr val="tx1">
                    <a:tint val="75000"/>
                  </a:schemeClr>
                </a:solidFill>
              </a:rPr>
            </a:fld>
            <a:endParaRPr lang="en-US">
              <a:solidFill>
                <a:schemeClr val="tx1">
                  <a:tint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024255" y="88265"/>
            <a:ext cx="9719945" cy="1215390"/>
          </a:xfrm>
        </p:spPr>
        <p:txBody>
          <a:bodyPr vert="horz" lIns="91440" tIns="45720" rIns="91440" bIns="45720" rtlCol="0" anchor="b">
            <a:normAutofit/>
          </a:bodyPr>
          <a:lstStyle/>
          <a:p>
            <a:r>
              <a:rPr lang="en-US" sz="4500" b="1" i="1" kern="1200" dirty="0">
                <a:solidFill>
                  <a:schemeClr val="tx2"/>
                </a:solidFill>
                <a:latin typeface="+mj-lt"/>
                <a:ea typeface="+mj-ea"/>
                <a:cs typeface="+mj-cs"/>
              </a:rPr>
              <a:t>Certificate</a:t>
            </a:r>
            <a:endParaRPr lang="en-US" sz="4500" b="1" i="1" kern="1200" dirty="0">
              <a:solidFill>
                <a:schemeClr val="tx2"/>
              </a:solidFill>
              <a:latin typeface="+mj-lt"/>
              <a:ea typeface="+mj-ea"/>
              <a:cs typeface="+mj-cs"/>
            </a:endParaRP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8B48EBF6-60E6-462A-9155-5FAF136BCCBC}" type="slidenum">
              <a:rPr lang="en-US" smtClean="0">
                <a:solidFill>
                  <a:srgbClr val="FFFFFF"/>
                </a:solidFill>
              </a:rPr>
            </a:fld>
            <a:endParaRPr lang="en-US">
              <a:solidFill>
                <a:srgbClr val="FFFFFF"/>
              </a:solidFill>
            </a:endParaRPr>
          </a:p>
        </p:txBody>
      </p:sp>
      <p:pic>
        <p:nvPicPr>
          <p:cNvPr id="5" name="Content Placeholder 4" descr="Screenshot 2024-09-22 110056"/>
          <p:cNvPicPr>
            <a:picLocks noChangeAspect="1"/>
          </p:cNvPicPr>
          <p:nvPr>
            <p:ph idx="1"/>
          </p:nvPr>
        </p:nvPicPr>
        <p:blipFill>
          <a:blip r:embed="rId2"/>
          <a:stretch>
            <a:fillRect/>
          </a:stretch>
        </p:blipFill>
        <p:spPr>
          <a:xfrm>
            <a:off x="1692275" y="1199515"/>
            <a:ext cx="8972550" cy="5109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648930" y="629267"/>
            <a:ext cx="9252154" cy="1016654"/>
          </a:xfrm>
        </p:spPr>
        <p:txBody>
          <a:bodyPr vert="horz" lIns="91440" tIns="45720" rIns="91440" bIns="45720" rtlCol="0" anchor="t">
            <a:normAutofit/>
          </a:bodyPr>
          <a:lstStyle/>
          <a:p>
            <a:r>
              <a:rPr lang="en-US" sz="4500" b="1" i="1" dirty="0">
                <a:solidFill>
                  <a:srgbClr val="EBEBEB"/>
                </a:solidFill>
              </a:rPr>
              <a:t>Introduction</a:t>
            </a:r>
            <a:endParaRPr lang="en-US" sz="4500" b="1" i="1" dirty="0">
              <a:solidFill>
                <a:srgbClr val="EBEBEB"/>
              </a:solidFill>
            </a:endParaRPr>
          </a:p>
        </p:txBody>
      </p:sp>
      <p:sp>
        <p:nvSpPr>
          <p:cNvPr id="8" name="Slide Number Placeholder 7"/>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C01389E6-C847-4AD0-B56D-D205B2EAB1EE}" type="slidenum">
              <a:rPr lang="en-US" smtClean="0">
                <a:solidFill>
                  <a:srgbClr val="FFFFFF"/>
                </a:solidFill>
              </a:rPr>
            </a:fld>
            <a:endParaRPr lang="en-US">
              <a:solidFill>
                <a:srgbClr val="FFFFFF"/>
              </a:solidFill>
            </a:endParaRPr>
          </a:p>
        </p:txBody>
      </p:sp>
      <p:graphicFrame>
        <p:nvGraphicFramePr>
          <p:cNvPr id="41" name="TextBox 10"/>
          <p:cNvGraphicFramePr/>
          <p:nvPr/>
        </p:nvGraphicFramePr>
        <p:xfrm>
          <a:off x="83127" y="2332338"/>
          <a:ext cx="11970328" cy="444772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a:solidFill>
                  <a:srgbClr val="FFFFFF"/>
                </a:solidFill>
              </a:rPr>
            </a:fld>
            <a:endParaRPr lang="en-US">
              <a:solidFill>
                <a:srgbClr val="FFFFFF"/>
              </a:solidFill>
            </a:endParaRPr>
          </a:p>
        </p:txBody>
      </p:sp>
      <p:sp>
        <p:nvSpPr>
          <p:cNvPr id="2" name="Title 1"/>
          <p:cNvSpPr>
            <a:spLocks noGrp="1"/>
          </p:cNvSpPr>
          <p:nvPr>
            <p:ph type="title" idx="4294967295"/>
          </p:nvPr>
        </p:nvSpPr>
        <p:spPr>
          <a:xfrm>
            <a:off x="0" y="295275"/>
            <a:ext cx="5302250" cy="865188"/>
          </a:xfrm>
        </p:spPr>
        <p:txBody>
          <a:bodyPr vert="horz" lIns="91440" tIns="45720" rIns="91440" bIns="45720" rtlCol="0" anchor="t">
            <a:normAutofit fontScale="90000"/>
          </a:bodyPr>
          <a:lstStyle/>
          <a:p>
            <a:r>
              <a:rPr lang="en-US" sz="4500" b="1" i="1" u="sng" kern="1200" dirty="0">
                <a:solidFill>
                  <a:schemeClr val="tx2">
                    <a:lumMod val="10000"/>
                  </a:schemeClr>
                </a:solidFill>
                <a:latin typeface="+mj-lt"/>
                <a:ea typeface="+mj-ea"/>
                <a:cs typeface="+mj-cs"/>
              </a:rPr>
              <a:t>WHAT IS ALGORITHM</a:t>
            </a:r>
            <a:endParaRPr lang="en-US" sz="4500" b="1" i="1" u="sng" kern="1200" dirty="0">
              <a:solidFill>
                <a:schemeClr val="tx2">
                  <a:lumMod val="10000"/>
                </a:schemeClr>
              </a:solidFill>
              <a:latin typeface="+mj-lt"/>
              <a:ea typeface="+mj-ea"/>
              <a:cs typeface="+mj-cs"/>
            </a:endParaRPr>
          </a:p>
        </p:txBody>
      </p:sp>
      <p:sp>
        <p:nvSpPr>
          <p:cNvPr id="8" name="Content Placeholder 7"/>
          <p:cNvSpPr>
            <a:spLocks noGrp="1"/>
          </p:cNvSpPr>
          <p:nvPr>
            <p:ph idx="4294967295"/>
          </p:nvPr>
        </p:nvSpPr>
        <p:spPr>
          <a:xfrm>
            <a:off x="0" y="1449388"/>
            <a:ext cx="9091613" cy="4535487"/>
          </a:xfrm>
        </p:spPr>
        <p:txBody>
          <a:bodyPr vert="horz" lIns="91440" tIns="45720" rIns="91440" bIns="45720" rtlCol="0">
            <a:noAutofit/>
          </a:bodyPr>
          <a:lstStyle/>
          <a:p>
            <a:pPr marL="0" indent="0" algn="just">
              <a:lnSpc>
                <a:spcPct val="120000"/>
              </a:lnSpc>
            </a:pPr>
            <a:r>
              <a:rPr lang="en-US" u="sng" dirty="0">
                <a:effectLst/>
                <a:latin typeface="Arial" panose="020B0604020202020204" pitchFamily="34" charset="0"/>
              </a:rPr>
              <a:t>Analysis of Algorithm</a:t>
            </a:r>
            <a:r>
              <a:rPr lang="en-US" dirty="0">
                <a:effectLst/>
                <a:latin typeface="Arial" panose="020B0604020202020204" pitchFamily="34" charset="0"/>
              </a:rPr>
              <a:t>: in this I learned about background analysis through a</a:t>
            </a:r>
            <a:br>
              <a:rPr lang="en-US" dirty="0"/>
            </a:br>
            <a:r>
              <a:rPr lang="en-US" dirty="0">
                <a:effectLst/>
                <a:latin typeface="Arial" panose="020B0604020202020204" pitchFamily="34" charset="0"/>
              </a:rPr>
              <a:t>Program and its functions.</a:t>
            </a:r>
            <a:endParaRPr lang="en-US" dirty="0">
              <a:effectLst/>
              <a:latin typeface="Arial" panose="020B0604020202020204" pitchFamily="34" charset="0"/>
            </a:endParaRPr>
          </a:p>
          <a:p>
            <a:pPr marL="0" indent="0" algn="just">
              <a:lnSpc>
                <a:spcPct val="120000"/>
              </a:lnSpc>
            </a:pPr>
            <a:r>
              <a:rPr lang="en-US" u="sng" dirty="0">
                <a:effectLst/>
                <a:latin typeface="Arial" panose="020B0604020202020204" pitchFamily="34" charset="0"/>
              </a:rPr>
              <a:t>Order of Growth </a:t>
            </a:r>
            <a:r>
              <a:rPr lang="en-US" dirty="0">
                <a:effectLst/>
                <a:latin typeface="Arial" panose="020B0604020202020204" pitchFamily="34" charset="0"/>
              </a:rPr>
              <a:t>: A mathematical explanation of the growth analysis through</a:t>
            </a:r>
            <a:br>
              <a:rPr lang="en-US" dirty="0"/>
            </a:br>
            <a:r>
              <a:rPr lang="en-US" dirty="0">
                <a:effectLst/>
                <a:latin typeface="Arial" panose="020B0604020202020204" pitchFamily="34" charset="0"/>
              </a:rPr>
              <a:t>limits and functions. A direct way of calculating the order of growth</a:t>
            </a:r>
            <a:endParaRPr lang="en-US" dirty="0">
              <a:effectLst/>
              <a:latin typeface="Arial" panose="020B0604020202020204" pitchFamily="34" charset="0"/>
            </a:endParaRPr>
          </a:p>
          <a:p>
            <a:pPr marL="0" indent="0" algn="just">
              <a:lnSpc>
                <a:spcPct val="120000"/>
              </a:lnSpc>
            </a:pPr>
            <a:r>
              <a:rPr lang="en-US" u="sng" dirty="0">
                <a:effectLst/>
                <a:latin typeface="Arial" panose="020B0604020202020204" pitchFamily="34" charset="0"/>
              </a:rPr>
              <a:t>Asymptotic Notations </a:t>
            </a:r>
            <a:r>
              <a:rPr lang="en-US" dirty="0">
                <a:latin typeface="Courier New" panose="02070309020205020404" pitchFamily="49" charset="0"/>
              </a:rPr>
              <a:t>:</a:t>
            </a:r>
            <a:r>
              <a:rPr lang="en-US" dirty="0">
                <a:effectLst/>
                <a:latin typeface="Courier New" panose="02070309020205020404" pitchFamily="49" charset="0"/>
              </a:rPr>
              <a:t> </a:t>
            </a:r>
            <a:r>
              <a:rPr lang="en-US" dirty="0">
                <a:effectLst/>
                <a:latin typeface="Arial" panose="020B0604020202020204" pitchFamily="34" charset="0"/>
              </a:rPr>
              <a:t>Best, Average and Worst case explanation through a</a:t>
            </a:r>
            <a:r>
              <a:rPr lang="en-US" dirty="0">
                <a:latin typeface="Arial" panose="020B0604020202020204" pitchFamily="34" charset="0"/>
              </a:rPr>
              <a:t> program.</a:t>
            </a:r>
            <a:endParaRPr lang="en-US" dirty="0">
              <a:latin typeface="Arial" panose="020B0604020202020204" pitchFamily="34" charset="0"/>
            </a:endParaRPr>
          </a:p>
          <a:p>
            <a:pPr marL="0" indent="0" algn="just">
              <a:lnSpc>
                <a:spcPct val="120000"/>
              </a:lnSpc>
            </a:pPr>
            <a:r>
              <a:rPr lang="en-US" u="sng" dirty="0">
                <a:effectLst/>
                <a:latin typeface="Arial" panose="020B0604020202020204" pitchFamily="34" charset="0"/>
              </a:rPr>
              <a:t>Big O Notation </a:t>
            </a:r>
            <a:r>
              <a:rPr lang="en-US" dirty="0">
                <a:latin typeface="Courier New" panose="02070309020205020404" pitchFamily="49" charset="0"/>
              </a:rPr>
              <a:t>:</a:t>
            </a:r>
            <a:r>
              <a:rPr lang="en-US" dirty="0">
                <a:effectLst/>
                <a:latin typeface="Courier New" panose="02070309020205020404" pitchFamily="49" charset="0"/>
              </a:rPr>
              <a:t> </a:t>
            </a:r>
            <a:r>
              <a:rPr lang="en-US" dirty="0">
                <a:effectLst/>
                <a:latin typeface="Arial" panose="020B0604020202020204" pitchFamily="34" charset="0"/>
              </a:rPr>
              <a:t>Graphical and mathematical explanation.</a:t>
            </a:r>
            <a:endParaRPr lang="en-US" dirty="0">
              <a:effectLst/>
              <a:latin typeface="Arial" panose="020B0604020202020204" pitchFamily="34" charset="0"/>
            </a:endParaRPr>
          </a:p>
          <a:p>
            <a:pPr marL="0" indent="0" algn="just">
              <a:lnSpc>
                <a:spcPct val="120000"/>
              </a:lnSpc>
            </a:pPr>
            <a:r>
              <a:rPr lang="en-US" u="sng" dirty="0">
                <a:effectLst/>
                <a:latin typeface="Arial" panose="020B0604020202020204" pitchFamily="34" charset="0"/>
              </a:rPr>
              <a:t>Omega Notation</a:t>
            </a:r>
            <a:r>
              <a:rPr lang="en-US" dirty="0">
                <a:effectLst/>
                <a:latin typeface="Arial" panose="020B0604020202020204" pitchFamily="34" charset="0"/>
              </a:rPr>
              <a:t> :</a:t>
            </a:r>
            <a:r>
              <a:rPr lang="en-US" dirty="0">
                <a:effectLst/>
                <a:latin typeface="Courier New" panose="02070309020205020404" pitchFamily="49" charset="0"/>
              </a:rPr>
              <a:t> </a:t>
            </a:r>
            <a:r>
              <a:rPr lang="en-US" dirty="0">
                <a:effectLst/>
                <a:latin typeface="Arial" panose="020B0604020202020204" pitchFamily="34" charset="0"/>
              </a:rPr>
              <a:t>Graphical and mathematical explanation.</a:t>
            </a:r>
            <a:br>
              <a:rPr lang="en-US" dirty="0"/>
            </a:br>
            <a:r>
              <a:rPr lang="en-US" dirty="0">
                <a:effectLst/>
                <a:latin typeface="Courier New" panose="02070309020205020404" pitchFamily="49" charset="0"/>
              </a:rPr>
              <a:t> </a:t>
            </a:r>
            <a:r>
              <a:rPr lang="en-US" dirty="0">
                <a:effectLst/>
                <a:latin typeface="Arial" panose="020B0604020202020204" pitchFamily="34" charset="0"/>
              </a:rPr>
              <a:t>Calculation.</a:t>
            </a:r>
            <a:endParaRPr lang="en-US" dirty="0">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0942" y="629266"/>
            <a:ext cx="4234499" cy="2899330"/>
          </a:xfrm>
        </p:spPr>
        <p:txBody>
          <a:bodyPr vert="horz" lIns="91440" tIns="45720" rIns="91440" bIns="45720" rtlCol="0" anchor="t">
            <a:normAutofit/>
          </a:bodyPr>
          <a:lstStyle/>
          <a:p>
            <a:r>
              <a:rPr lang="en-US" sz="3000" b="1" i="1" u="sng" kern="1200" dirty="0">
                <a:solidFill>
                  <a:srgbClr val="EBEBEB"/>
                </a:solidFill>
                <a:latin typeface="+mj-lt"/>
                <a:ea typeface="+mj-ea"/>
                <a:cs typeface="+mj-cs"/>
              </a:rPr>
              <a:t>Linked list</a:t>
            </a:r>
            <a:endParaRPr lang="en-US" sz="3000" b="1" i="1" u="sng" kern="1200" dirty="0">
              <a:solidFill>
                <a:srgbClr val="EBEBEB"/>
              </a:solidFill>
              <a:latin typeface="+mj-lt"/>
              <a:ea typeface="+mj-ea"/>
              <a:cs typeface="+mj-cs"/>
            </a:endParaRPr>
          </a:p>
        </p:txBody>
      </p:sp>
      <p:sp>
        <p:nvSpPr>
          <p:cNvPr id="8" name="Content Placeholder 7"/>
          <p:cNvSpPr>
            <a:spLocks noGrp="1"/>
          </p:cNvSpPr>
          <p:nvPr>
            <p:ph idx="1"/>
          </p:nvPr>
        </p:nvSpPr>
        <p:spPr>
          <a:xfrm>
            <a:off x="533462" y="1962150"/>
            <a:ext cx="4166509" cy="1628775"/>
          </a:xfrm>
        </p:spPr>
        <p:txBody>
          <a:bodyPr vert="horz" lIns="91440" tIns="45720" rIns="91440" bIns="45720" rtlCol="0">
            <a:normAutofit/>
          </a:bodyPr>
          <a:lstStyle/>
          <a:p>
            <a:r>
              <a:rPr lang="en-US" dirty="0">
                <a:effectLst/>
                <a:latin typeface="Arial" panose="020B0604020202020204" pitchFamily="34" charset="0"/>
              </a:rPr>
              <a:t>A linked list is a linear data structure, in which the elements are not stored</a:t>
            </a:r>
            <a:br>
              <a:rPr lang="en-US" dirty="0">
                <a:effectLst/>
                <a:latin typeface="Arial" panose="020B0604020202020204" pitchFamily="34" charset="0"/>
              </a:rPr>
            </a:br>
            <a:r>
              <a:rPr lang="en-US" dirty="0">
                <a:effectLst/>
                <a:latin typeface="Arial" panose="020B0604020202020204" pitchFamily="34" charset="0"/>
              </a:rPr>
              <a:t>at contiguous memory locations.</a:t>
            </a:r>
            <a:endParaRPr lang="en-US" dirty="0">
              <a:effectLst/>
              <a:latin typeface="Arial" panose="020B0604020202020204" pitchFamily="34" charset="0"/>
            </a:endParaRPr>
          </a:p>
          <a:p>
            <a:pPr marL="0" indent="0">
              <a:buNone/>
            </a:pPr>
            <a:endParaRPr lang="en-US" sz="1800" b="1" i="1" dirty="0">
              <a:solidFill>
                <a:srgbClr val="EBEBEB"/>
              </a:solidFill>
              <a:latin typeface="Avenir Next LT Pro Light (Body)"/>
            </a:endParaRPr>
          </a:p>
        </p:txBody>
      </p:sp>
      <p:sp>
        <p:nvSpPr>
          <p:cNvPr id="6" name="Slide Number Placeholder 5"/>
          <p:cNvSpPr>
            <a:spLocks noGrp="1"/>
          </p:cNvSpPr>
          <p:nvPr>
            <p:ph type="sldNum" sz="quarter" idx="12"/>
          </p:nvPr>
        </p:nvSpPr>
        <p:spPr/>
        <p:txBody>
          <a:bodyPr vert="horz" lIns="91440" tIns="45720" rIns="91440" bIns="45720" rtlCol="0" anchor="b">
            <a:normAutofit lnSpcReduction="10000"/>
          </a:bodyPr>
          <a:lstStyle/>
          <a:p>
            <a:pPr defTabSz="914400">
              <a:spcAft>
                <a:spcPts val="600"/>
              </a:spcAft>
            </a:pPr>
            <a:fld id="{C01389E6-C847-4AD0-B56D-D205B2EAB1EE}" type="slidenum">
              <a:rPr lang="en-US">
                <a:solidFill>
                  <a:srgbClr val="FFFFFF"/>
                </a:solidFill>
              </a:rPr>
            </a:fld>
            <a:endParaRPr lang="en-US">
              <a:solidFill>
                <a:srgbClr val="FFFFFF"/>
              </a:solidFill>
            </a:endParaRPr>
          </a:p>
        </p:txBody>
      </p:sp>
      <p:pic>
        <p:nvPicPr>
          <p:cNvPr id="10" name="Picture 9" descr="A diagram of data flow&#10;&#10;Description automatically generated"/>
          <p:cNvPicPr>
            <a:picLocks noChangeAspect="1"/>
          </p:cNvPicPr>
          <p:nvPr/>
        </p:nvPicPr>
        <p:blipFill>
          <a:blip r:embed="rId1"/>
          <a:stretch>
            <a:fillRect/>
          </a:stretch>
        </p:blipFill>
        <p:spPr>
          <a:xfrm>
            <a:off x="6093992" y="2870385"/>
            <a:ext cx="5449889" cy="1117227"/>
          </a:xfrm>
          <a:prstGeom prst="rect">
            <a:avLst/>
          </a:prstGeom>
          <a:effectLst/>
        </p:spPr>
      </p:pic>
      <p:sp>
        <p:nvSpPr>
          <p:cNvPr id="5" name="TextBox 4"/>
          <p:cNvSpPr txBox="1"/>
          <p:nvPr/>
        </p:nvSpPr>
        <p:spPr>
          <a:xfrm>
            <a:off x="580942" y="3428998"/>
            <a:ext cx="4489278" cy="1477328"/>
          </a:xfrm>
          <a:prstGeom prst="rect">
            <a:avLst/>
          </a:prstGeom>
          <a:noFill/>
        </p:spPr>
        <p:txBody>
          <a:bodyPr wrap="square" rtlCol="0">
            <a:spAutoFit/>
          </a:bodyPr>
          <a:lstStyle/>
          <a:p>
            <a:r>
              <a:rPr lang="en-US" dirty="0">
                <a:effectLst/>
                <a:latin typeface="Arial" panose="020B0604020202020204" pitchFamily="34" charset="0"/>
              </a:rPr>
              <a:t>• Doubly Linked List</a:t>
            </a:r>
            <a:br>
              <a:rPr lang="en-US" dirty="0"/>
            </a:br>
            <a:r>
              <a:rPr lang="en-US" dirty="0">
                <a:effectLst/>
                <a:latin typeface="Arial" panose="020B0604020202020204" pitchFamily="34" charset="0"/>
              </a:rPr>
              <a:t>• Circular Linked List</a:t>
            </a:r>
            <a:br>
              <a:rPr lang="en-US" dirty="0"/>
            </a:br>
            <a:r>
              <a:rPr lang="en-US" dirty="0">
                <a:effectLst/>
                <a:latin typeface="Arial" panose="020B0604020202020204" pitchFamily="34" charset="0"/>
              </a:rPr>
              <a:t>• Loop Problems </a:t>
            </a:r>
            <a:r>
              <a:rPr lang="en-US" dirty="0">
                <a:effectLst/>
                <a:latin typeface="Courier New" panose="02070309020205020404" pitchFamily="49" charset="0"/>
              </a:rPr>
              <a:t>; </a:t>
            </a:r>
            <a:r>
              <a:rPr lang="en-US" dirty="0">
                <a:effectLst/>
                <a:latin typeface="Arial" panose="020B0604020202020204" pitchFamily="34" charset="0"/>
              </a:rPr>
              <a:t>Detecting loops</a:t>
            </a:r>
            <a:br>
              <a:rPr lang="en-US" dirty="0"/>
            </a:br>
            <a:r>
              <a:rPr lang="en-US" dirty="0">
                <a:effectLst/>
                <a:latin typeface="Arial" panose="020B0604020202020204" pitchFamily="34" charset="0"/>
              </a:rPr>
              <a:t>using Floyd cycle detection </a:t>
            </a:r>
            <a:r>
              <a:rPr lang="en-US" dirty="0">
                <a:latin typeface="Courier New" panose="02070309020205020404" pitchFamily="49" charset="0"/>
              </a:rPr>
              <a:t>;</a:t>
            </a:r>
            <a:r>
              <a:rPr lang="en-US" dirty="0">
                <a:effectLst/>
                <a:latin typeface="Courier New" panose="02070309020205020404" pitchFamily="49" charset="0"/>
              </a:rPr>
              <a:t> </a:t>
            </a:r>
            <a:r>
              <a:rPr lang="en-US" dirty="0">
                <a:effectLst/>
                <a:latin typeface="Arial" panose="020B0604020202020204" pitchFamily="34" charset="0"/>
              </a:rPr>
              <a:t>Detecting and Removing Loops i</a:t>
            </a:r>
            <a:r>
              <a:rPr lang="en-US" dirty="0">
                <a:latin typeface="Arial" panose="020B0604020202020204" pitchFamily="34" charset="0"/>
              </a:rPr>
              <a:t>n linked lists.</a:t>
            </a:r>
            <a:endParaRPr lang="en-US" b="1" i="1" dirty="0">
              <a:solidFill>
                <a:schemeClr val="bg1"/>
              </a:solidFill>
              <a:latin typeface="Avenir Next LT Pro Light (Body)"/>
            </a:endParaRPr>
          </a:p>
        </p:txBody>
      </p:sp>
      <p:cxnSp>
        <p:nvCxnSpPr>
          <p:cNvPr id="12" name="Connector: Elbow 11"/>
          <p:cNvCxnSpPr/>
          <p:nvPr/>
        </p:nvCxnSpPr>
        <p:spPr>
          <a:xfrm rot="5400000" flipH="1" flipV="1">
            <a:off x="5961985" y="3825275"/>
            <a:ext cx="607042" cy="5318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91168" y="4341911"/>
            <a:ext cx="800219" cy="307777"/>
          </a:xfrm>
          <a:prstGeom prst="rect">
            <a:avLst/>
          </a:prstGeom>
          <a:noFill/>
        </p:spPr>
        <p:txBody>
          <a:bodyPr wrap="none" rtlCol="0">
            <a:spAutoFit/>
          </a:bodyPr>
          <a:lstStyle/>
          <a:p>
            <a:r>
              <a:rPr lang="en-US" sz="1400" dirty="0"/>
              <a:t>pointer</a:t>
            </a:r>
            <a:endParaRPr lang="en-IN" sz="1400" dirty="0"/>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8930" y="629266"/>
            <a:ext cx="4595929" cy="5668017"/>
          </a:xfrm>
        </p:spPr>
        <p:txBody>
          <a:bodyPr vert="horz" lIns="91440" tIns="45720" rIns="91440" bIns="45720" rtlCol="0" anchor="t">
            <a:normAutofit fontScale="90000"/>
          </a:bodyPr>
          <a:lstStyle/>
          <a:p>
            <a:r>
              <a:rPr lang="en-US" sz="3000" b="1" i="1" u="sng" kern="1200" dirty="0">
                <a:solidFill>
                  <a:schemeClr val="tx2">
                    <a:lumMod val="10000"/>
                  </a:schemeClr>
                </a:solidFill>
                <a:latin typeface="+mj-lt"/>
                <a:ea typeface="+mj-ea"/>
                <a:cs typeface="+mj-cs"/>
              </a:rPr>
              <a:t>Stack</a:t>
            </a:r>
            <a:br>
              <a:rPr lang="en-US" sz="3000" b="1" i="1" u="sng" kern="1200" dirty="0">
                <a:solidFill>
                  <a:srgbClr val="EBEBEB"/>
                </a:solidFill>
                <a:latin typeface="+mj-lt"/>
                <a:ea typeface="+mj-ea"/>
                <a:cs typeface="+mj-cs"/>
              </a:rPr>
            </a:br>
            <a:br>
              <a:rPr lang="en-US" sz="3000" b="1" i="1" u="sng" kern="1200" dirty="0">
                <a:solidFill>
                  <a:srgbClr val="EBEBEB"/>
                </a:solidFill>
                <a:latin typeface="+mj-lt"/>
                <a:ea typeface="+mj-ea"/>
                <a:cs typeface="+mj-cs"/>
              </a:rPr>
            </a:br>
            <a:br>
              <a:rPr lang="en-US" sz="3000" b="1" i="1" u="sng" kern="1200" dirty="0">
                <a:solidFill>
                  <a:srgbClr val="EBEBEB"/>
                </a:solidFill>
                <a:latin typeface="+mj-lt"/>
                <a:ea typeface="+mj-ea"/>
                <a:cs typeface="+mj-cs"/>
              </a:rPr>
            </a:br>
            <a:br>
              <a:rPr lang="en-US" sz="3000" b="1" i="1" u="sng" kern="1200" dirty="0">
                <a:solidFill>
                  <a:srgbClr val="EBEBEB"/>
                </a:solidFill>
                <a:latin typeface="+mj-lt"/>
                <a:ea typeface="+mj-ea"/>
                <a:cs typeface="+mj-cs"/>
              </a:rPr>
            </a:br>
            <a:r>
              <a:rPr lang="en-US" sz="2000" dirty="0">
                <a:solidFill>
                  <a:schemeClr val="tx2">
                    <a:lumMod val="10000"/>
                  </a:schemeClr>
                </a:solidFill>
                <a:effectLst/>
                <a:latin typeface="Arial" panose="020B0604020202020204" pitchFamily="34" charset="0"/>
              </a:rPr>
              <a:t>Stacks are a type of container adaptors with LIFO (Last in First Out) type of working, where a new element is added at one end (top) and an element is removed from that end only. Stack uses an encapsulated object of either vector or deque (by default) or list (sequential container class) as its underlying container, providing</a:t>
            </a:r>
            <a:br>
              <a:rPr lang="en-US" sz="2000" dirty="0">
                <a:solidFill>
                  <a:schemeClr val="tx2">
                    <a:lumMod val="10000"/>
                  </a:schemeClr>
                </a:solidFill>
              </a:rPr>
            </a:br>
            <a:r>
              <a:rPr lang="en-US" sz="2000" dirty="0">
                <a:solidFill>
                  <a:schemeClr val="tx2">
                    <a:lumMod val="10000"/>
                  </a:schemeClr>
                </a:solidFill>
                <a:effectLst/>
                <a:latin typeface="Arial" panose="020B0604020202020204" pitchFamily="34" charset="0"/>
              </a:rPr>
              <a:t>a specific set of member functions to access its elements</a:t>
            </a:r>
            <a:br>
              <a:rPr lang="en-US" sz="2000" dirty="0">
                <a:solidFill>
                  <a:schemeClr val="tx2">
                    <a:lumMod val="10000"/>
                  </a:schemeClr>
                </a:solidFill>
                <a:effectLst/>
                <a:latin typeface="Arial" panose="020B0604020202020204" pitchFamily="34" charset="0"/>
              </a:rPr>
            </a:br>
            <a:r>
              <a:rPr lang="en-US" sz="2000" dirty="0">
                <a:effectLst/>
                <a:latin typeface="Arial" panose="020B0604020202020204" pitchFamily="34" charset="0"/>
              </a:rPr>
              <a:t>• </a:t>
            </a:r>
            <a:r>
              <a:rPr lang="en-US" sz="2000" dirty="0">
                <a:solidFill>
                  <a:schemeClr val="tx2">
                    <a:lumMod val="10000"/>
                  </a:schemeClr>
                </a:solidFill>
                <a:effectLst/>
                <a:latin typeface="Arial" panose="020B0604020202020204" pitchFamily="34" charset="0"/>
              </a:rPr>
              <a:t>Understanding the Stack data structure</a:t>
            </a:r>
            <a:br>
              <a:rPr lang="en-US" sz="2000" dirty="0">
                <a:solidFill>
                  <a:schemeClr val="tx2">
                    <a:lumMod val="10000"/>
                  </a:schemeClr>
                </a:solidFill>
              </a:rPr>
            </a:br>
            <a:r>
              <a:rPr lang="en-US" sz="2000" dirty="0">
                <a:solidFill>
                  <a:schemeClr val="tx2">
                    <a:lumMod val="10000"/>
                  </a:schemeClr>
                </a:solidFill>
                <a:effectLst/>
                <a:latin typeface="Arial" panose="020B0604020202020204" pitchFamily="34" charset="0"/>
              </a:rPr>
              <a:t>• Applications of Stack</a:t>
            </a:r>
            <a:br>
              <a:rPr lang="en-US" sz="2000" dirty="0">
                <a:solidFill>
                  <a:schemeClr val="tx2">
                    <a:lumMod val="10000"/>
                  </a:schemeClr>
                </a:solidFill>
              </a:rPr>
            </a:br>
            <a:r>
              <a:rPr lang="en-US" sz="2000" dirty="0">
                <a:solidFill>
                  <a:schemeClr val="tx2">
                    <a:lumMod val="10000"/>
                  </a:schemeClr>
                </a:solidFill>
                <a:effectLst/>
                <a:latin typeface="Arial" panose="020B0604020202020204" pitchFamily="34" charset="0"/>
              </a:rPr>
              <a:t>• Implementation of Stack in Array and Linked List.</a:t>
            </a:r>
            <a:endParaRPr lang="en-US" sz="2000" b="1" i="1" u="sng" kern="1200" dirty="0">
              <a:solidFill>
                <a:schemeClr val="tx2">
                  <a:lumMod val="10000"/>
                </a:schemeClr>
              </a:solidFill>
              <a:latin typeface="+mj-lt"/>
              <a:ea typeface="+mj-ea"/>
              <a:cs typeface="+mj-cs"/>
            </a:endParaRPr>
          </a:p>
        </p:txBody>
      </p:sp>
      <p:sp>
        <p:nvSpPr>
          <p:cNvPr id="23" name="Slide Number Placeholder 22"/>
          <p:cNvSpPr>
            <a:spLocks noGrp="1"/>
          </p:cNvSpPr>
          <p:nvPr>
            <p:ph type="sldNum" sz="quarter" idx="12"/>
          </p:nvPr>
        </p:nvSpPr>
        <p:spPr/>
        <p:txBody>
          <a:bodyPr vert="horz" lIns="91440" tIns="45720" rIns="91440" bIns="45720" rtlCol="0" anchor="b">
            <a:normAutofit/>
          </a:bodyPr>
          <a:lstStyle/>
          <a:p>
            <a:pPr defTabSz="914400">
              <a:spcAft>
                <a:spcPts val="600"/>
              </a:spcAft>
            </a:pPr>
            <a:fld id="{C01389E6-C847-4AD0-B56D-D205B2EAB1EE}" type="slidenum">
              <a:rPr lang="en-US">
                <a:solidFill>
                  <a:srgbClr val="FFFFFF"/>
                </a:solidFill>
              </a:rPr>
            </a:fld>
            <a:endParaRPr lang="en-US">
              <a:solidFill>
                <a:srgbClr val="FFFFFF"/>
              </a:solidFill>
            </a:endParaRPr>
          </a:p>
        </p:txBody>
      </p:sp>
      <p:pic>
        <p:nvPicPr>
          <p:cNvPr id="11" name="Picture 10" descr="A diagram of a push button&#10;&#10;Description automatically generated"/>
          <p:cNvPicPr>
            <a:picLocks noChangeAspect="1"/>
          </p:cNvPicPr>
          <p:nvPr/>
        </p:nvPicPr>
        <p:blipFill>
          <a:blip r:embed="rId1"/>
          <a:stretch>
            <a:fillRect/>
          </a:stretch>
        </p:blipFill>
        <p:spPr>
          <a:xfrm>
            <a:off x="6093992" y="2216399"/>
            <a:ext cx="5449889" cy="2425199"/>
          </a:xfrm>
          <a:prstGeom prst="rect">
            <a:avLst/>
          </a:prstGeom>
          <a:effectLst/>
        </p:spPr>
      </p:pic>
      <p:sp>
        <p:nvSpPr>
          <p:cNvPr id="9" name="TextBox 8"/>
          <p:cNvSpPr txBox="1"/>
          <p:nvPr/>
        </p:nvSpPr>
        <p:spPr>
          <a:xfrm>
            <a:off x="470352" y="1743075"/>
            <a:ext cx="4045164" cy="2148970"/>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endParaRPr lang="en-US" b="1" i="1" dirty="0">
              <a:solidFill>
                <a:srgbClr val="EBEBEB"/>
              </a:solidFill>
              <a:latin typeface="Avenir Next LT Pro Light (Body)"/>
              <a:ea typeface="+mj-ea"/>
              <a:cs typeface="+mj-cs"/>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61950" y="295729"/>
            <a:ext cx="3568318" cy="767687"/>
          </a:xfrm>
        </p:spPr>
        <p:txBody>
          <a:bodyPr vert="horz" lIns="91440" tIns="45720" rIns="91440" bIns="45720" rtlCol="0" anchor="t">
            <a:normAutofit/>
          </a:bodyPr>
          <a:lstStyle/>
          <a:p>
            <a:r>
              <a:rPr lang="en-US" sz="4000" b="1" i="1" u="sng" dirty="0">
                <a:solidFill>
                  <a:schemeClr val="tx2">
                    <a:lumMod val="10000"/>
                  </a:schemeClr>
                </a:solidFill>
              </a:rPr>
              <a:t>Q</a:t>
            </a:r>
            <a:r>
              <a:rPr lang="en-US" sz="4000" b="1" i="1" u="sng" kern="1200" dirty="0">
                <a:solidFill>
                  <a:schemeClr val="tx2">
                    <a:lumMod val="10000"/>
                  </a:schemeClr>
                </a:solidFill>
                <a:latin typeface="+mj-lt"/>
                <a:ea typeface="+mj-ea"/>
                <a:cs typeface="+mj-cs"/>
              </a:rPr>
              <a:t>ueue</a:t>
            </a:r>
            <a:endParaRPr lang="en-US" sz="4000" b="1" i="1" u="sng" kern="1200" dirty="0">
              <a:solidFill>
                <a:schemeClr val="tx2">
                  <a:lumMod val="10000"/>
                </a:schemeClr>
              </a:solidFill>
              <a:latin typeface="+mj-lt"/>
              <a:ea typeface="+mj-ea"/>
              <a:cs typeface="+mj-cs"/>
            </a:endParaRPr>
          </a:p>
        </p:txBody>
      </p:sp>
      <p:sp>
        <p:nvSpPr>
          <p:cNvPr id="10" name="Slide Number Placeholder 9"/>
          <p:cNvSpPr>
            <a:spLocks noGrp="1"/>
          </p:cNvSpPr>
          <p:nvPr>
            <p:ph type="sldNum" sz="quarter" idx="12"/>
          </p:nvPr>
        </p:nvSpPr>
        <p:spPr/>
        <p:txBody>
          <a:bodyPr vert="horz" lIns="91440" tIns="45720" rIns="91440" bIns="45720" rtlCol="0" anchor="b">
            <a:normAutofit/>
          </a:bodyPr>
          <a:lstStyle/>
          <a:p>
            <a:pPr defTabSz="914400">
              <a:spcAft>
                <a:spcPts val="600"/>
              </a:spcAft>
            </a:pPr>
            <a:fld id="{8B48EBF6-60E6-462A-9155-5FAF136BCCBC}" type="slidenum">
              <a:rPr lang="en-US">
                <a:solidFill>
                  <a:srgbClr val="FFFFFF"/>
                </a:solidFill>
              </a:rPr>
            </a:fld>
            <a:endParaRPr lang="en-US">
              <a:solidFill>
                <a:srgbClr val="FFFFFF"/>
              </a:solidFill>
            </a:endParaRPr>
          </a:p>
        </p:txBody>
      </p:sp>
      <p:sp>
        <p:nvSpPr>
          <p:cNvPr id="31" name="TextBox 30"/>
          <p:cNvSpPr txBox="1"/>
          <p:nvPr/>
        </p:nvSpPr>
        <p:spPr>
          <a:xfrm>
            <a:off x="208582" y="2431242"/>
            <a:ext cx="5225340" cy="2943015"/>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pitchFamily="18" charset="2"/>
              <a:buChar char=""/>
            </a:pPr>
            <a:r>
              <a:rPr lang="en-US" dirty="0">
                <a:effectLst/>
                <a:latin typeface="Arial" panose="020B0604020202020204" pitchFamily="34" charset="0"/>
              </a:rPr>
              <a:t>Queue is a data structure designed to operate in FIFO (First in First out)</a:t>
            </a:r>
            <a:br>
              <a:rPr lang="en-US" dirty="0"/>
            </a:br>
            <a:r>
              <a:rPr lang="en-US" dirty="0">
                <a:effectLst/>
                <a:latin typeface="Arial" panose="020B0604020202020204" pitchFamily="34" charset="0"/>
              </a:rPr>
              <a:t>context. In queue elements are inserted from rear end and get removed</a:t>
            </a:r>
            <a:br>
              <a:rPr lang="en-US" dirty="0"/>
            </a:br>
            <a:r>
              <a:rPr lang="en-US" dirty="0">
                <a:effectLst/>
                <a:latin typeface="Arial" panose="020B0604020202020204" pitchFamily="34" charset="0"/>
              </a:rPr>
              <a:t>from front end. Queue class is container adapter. Container is an object that</a:t>
            </a:r>
            <a:br>
              <a:rPr lang="en-US" dirty="0"/>
            </a:br>
            <a:r>
              <a:rPr lang="en-US" dirty="0">
                <a:effectLst/>
                <a:latin typeface="Arial" panose="020B0604020202020204" pitchFamily="34" charset="0"/>
              </a:rPr>
              <a:t>hold data of same type. Queue can be created from different sequence</a:t>
            </a:r>
            <a:br>
              <a:rPr lang="en-US" dirty="0"/>
            </a:br>
            <a:r>
              <a:rPr lang="en-US" dirty="0">
                <a:effectLst/>
                <a:latin typeface="Arial" panose="020B0604020202020204" pitchFamily="34" charset="0"/>
              </a:rPr>
              <a:t>containers.</a:t>
            </a:r>
            <a:endParaRPr lang="en-US" dirty="0">
              <a:effectLst/>
              <a:latin typeface="Arial" panose="020B0604020202020204" pitchFamily="34" charset="0"/>
            </a:endParaRPr>
          </a:p>
          <a:p>
            <a:pPr>
              <a:lnSpc>
                <a:spcPct val="90000"/>
              </a:lnSpc>
              <a:spcBef>
                <a:spcPts val="1000"/>
              </a:spcBef>
              <a:buClr>
                <a:schemeClr val="bg2">
                  <a:lumMod val="40000"/>
                  <a:lumOff val="60000"/>
                </a:schemeClr>
              </a:buClr>
              <a:buSzPct val="80000"/>
              <a:buFont typeface="Wingdings 3" pitchFamily="18" charset="2"/>
              <a:buChar char=""/>
            </a:pPr>
            <a:endParaRPr lang="en-US" b="1" i="1" dirty="0">
              <a:solidFill>
                <a:srgbClr val="EBEBEB"/>
              </a:solidFill>
              <a:latin typeface="Avenir Next LT Pro Light (Body)"/>
              <a:ea typeface="+mj-ea"/>
              <a:cs typeface="+mj-cs"/>
            </a:endParaRPr>
          </a:p>
        </p:txBody>
      </p:sp>
      <p:pic>
        <p:nvPicPr>
          <p:cNvPr id="1028" name="Picture 4" descr="Fifo Property in Queu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6544" y="2009775"/>
            <a:ext cx="5746229" cy="2416491"/>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31" y="629266"/>
            <a:ext cx="4166510" cy="1622321"/>
          </a:xfrm>
        </p:spPr>
        <p:txBody>
          <a:bodyPr>
            <a:normAutofit/>
          </a:bodyPr>
          <a:lstStyle/>
          <a:p>
            <a:r>
              <a:rPr lang="en-US" sz="3000" b="1" i="1" u="sng" dirty="0">
                <a:solidFill>
                  <a:schemeClr val="tx2">
                    <a:lumMod val="10000"/>
                  </a:schemeClr>
                </a:solidFill>
              </a:rPr>
              <a:t>TREE</a:t>
            </a:r>
            <a:endParaRPr lang="en-US" sz="3000" b="1" i="1" u="sng" dirty="0">
              <a:solidFill>
                <a:schemeClr val="tx2">
                  <a:lumMod val="10000"/>
                </a:schemeClr>
              </a:solidFill>
            </a:endParaRPr>
          </a:p>
        </p:txBody>
      </p:sp>
      <p:sp>
        <p:nvSpPr>
          <p:cNvPr id="6" name="Content Placeholder 5"/>
          <p:cNvSpPr>
            <a:spLocks noGrp="1"/>
          </p:cNvSpPr>
          <p:nvPr>
            <p:ph idx="1"/>
          </p:nvPr>
        </p:nvSpPr>
        <p:spPr>
          <a:xfrm>
            <a:off x="470352" y="2139684"/>
            <a:ext cx="4109913" cy="3709642"/>
          </a:xfrm>
        </p:spPr>
        <p:txBody>
          <a:bodyPr>
            <a:noAutofit/>
          </a:bodyPr>
          <a:lstStyle/>
          <a:p>
            <a:pPr>
              <a:lnSpc>
                <a:spcPct val="90000"/>
              </a:lnSpc>
            </a:pPr>
            <a:r>
              <a:rPr lang="en-US" sz="1600" dirty="0">
                <a:effectLst/>
                <a:latin typeface="Arial" panose="020B0604020202020204" pitchFamily="34" charset="0"/>
              </a:rPr>
              <a:t>A tree is a nonlinear data structure, compared to arrays, linked lists, stacks and queues which are linear data structures. A tree can be</a:t>
            </a:r>
            <a:br>
              <a:rPr lang="en-US" sz="1600" dirty="0"/>
            </a:br>
            <a:r>
              <a:rPr lang="en-US" sz="1600" dirty="0">
                <a:effectLst/>
                <a:latin typeface="Arial" panose="020B0604020202020204" pitchFamily="34" charset="0"/>
              </a:rPr>
              <a:t>empty with no nodes or a tree is a structure consisting of one node called the root and zero or one or more subtrees.</a:t>
            </a:r>
            <a:br>
              <a:rPr lang="en-US" sz="1600" dirty="0"/>
            </a:br>
            <a:r>
              <a:rPr lang="en-US" sz="1600" dirty="0">
                <a:effectLst/>
                <a:latin typeface="Arial" panose="020B0604020202020204" pitchFamily="34" charset="0"/>
              </a:rPr>
              <a:t>Binary Search Tree is a tree that allows fast search, insert, delete on a sorted data. It also allows finding closest item. Heap is a tree data structure which is implemented using arrays and used to implement priority queues. B-Tree and B+ Tree They are used to implement indexing in databases.</a:t>
            </a:r>
            <a:endParaRPr lang="en-IN" sz="1600" b="1" dirty="0">
              <a:solidFill>
                <a:srgbClr val="EBEBEB"/>
              </a:solidFill>
            </a:endParaRPr>
          </a:p>
        </p:txBody>
      </p:sp>
      <p:sp>
        <p:nvSpPr>
          <p:cNvPr id="5" name="Slide Number Placeholder 4"/>
          <p:cNvSpPr>
            <a:spLocks noGrp="1"/>
          </p:cNvSpPr>
          <p:nvPr>
            <p:ph type="sldNum" sz="quarter" idx="12"/>
          </p:nvPr>
        </p:nvSpPr>
        <p:spPr/>
        <p:txBody>
          <a:bodyPr>
            <a:normAutofit lnSpcReduction="10000"/>
          </a:bodyPr>
          <a:lstStyle/>
          <a:p>
            <a:pPr>
              <a:spcAft>
                <a:spcPts val="600"/>
              </a:spcAft>
            </a:pPr>
            <a:fld id="{C01389E6-C847-4AD0-B56D-D205B2EAB1EE}" type="slidenum">
              <a:rPr lang="en-US">
                <a:solidFill>
                  <a:srgbClr val="FFFFFF"/>
                </a:solidFill>
              </a:rPr>
            </a:fld>
            <a:endParaRPr lang="en-US">
              <a:solidFill>
                <a:srgbClr val="FFFFFF"/>
              </a:solidFill>
            </a:endParaRPr>
          </a:p>
        </p:txBody>
      </p:sp>
      <p:pic>
        <p:nvPicPr>
          <p:cNvPr id="10" name="Picture 9" descr="A diagram of a diagram&#10;&#10;Description automatically generated"/>
          <p:cNvPicPr>
            <a:picLocks noChangeAspect="1"/>
          </p:cNvPicPr>
          <p:nvPr/>
        </p:nvPicPr>
        <p:blipFill>
          <a:blip r:embed="rId1"/>
          <a:stretch>
            <a:fillRect/>
          </a:stretch>
        </p:blipFill>
        <p:spPr>
          <a:xfrm>
            <a:off x="6093992" y="2175524"/>
            <a:ext cx="5449889" cy="2506949"/>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_rels/theme8.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A 7 5 A A 0 B E 3 B A 1 D 4 4 1 A E C D E C 0 F 8 1 8 B 5 4 2 C "   m a : c o n t e n t T y p e V e r s i o n = " 1 1 "   m a : c o n t e n t T y p e D e s c r i p t i o n = " C r e a t e   a   n e w   d o c u m e n t . "   m a : c o n t e n t T y p e S c o p e = " "   m a : v e r s i o n I D = " 8 d 1 7 0 a d b 3 1 2 6 3 b 1 4 d 4 3 6 c 5 2 f 8 4 e 0 5 6 e a "   x m l n s : c t = " h t t p : / / s c h e m a s . m i c r o s o f t . c o m / o f f i c e / 2 0 0 6 / m e t a d a t a / c o n t e n t T y p e "   x m l n s : m a = " h t t p : / / s c h e m a s . m i c r o s o f t . c o m / o f f i c e / 2 0 0 6 / m e t a d a t a / p r o p e r t i e s / m e t a A t t r i b u t e s " >  
 < x s d : s c h e m a   t a r g e t N a m e s p a c e = " h t t p : / / s c h e m a s . m i c r o s o f t . c o m / o f f i c e / 2 0 0 6 / m e t a d a t a / p r o p e r t i e s "   m a : r o o t = " t r u e "   m a : f i e l d s I D = " 4 1 1 2 9 b e b 3 f 3 e b 5 4 3 9 f f 0 1 c 5 3 4 c 2 3 9 4 3 8 "   n s 3 : _ = " "   x m l n s : x s d = " h t t p : / / w w w . w 3 . o r g / 2 0 0 1 / X M L S c h e m a "   x m l n s : x s = " h t t p : / / w w w . w 3 . o r g / 2 0 0 1 / X M L S c h e m a "   x m l n s : p = " h t t p : / / s c h e m a s . m i c r o s o f t . c o m / o f f i c e / 2 0 0 6 / m e t a d a t a / p r o p e r t i e s "   x m l n s : n s 3 = " 7 8 c 7 9 1 d c - 6 2 5 d - 4 1 a 9 - 9 5 8 b - 4 c 6 6 7 1 4 c 7 0 6 9 " >  
 < x s d : i m p o r t   n a m e s p a c e = " 7 8 c 7 9 1 d c - 6 2 5 d - 4 1 a 9 - 9 5 8 b - 4 c 6 6 7 1 4 c 7 0 6 9 " / >  
 < x s d : e l e m e n t   n a m e = " p r o p e r t i e s " >  
 < x s d : c o m p l e x T y p e >  
 < x s d : s e q u e n c e >  
 < x s d : e l e m e n t   n a m e = " d o c u m e n t M a n a g e m e n t " >  
 < x s d : c o m p l e x T y p e >  
 < x s d : a l l >  
 < x s d : e l e m e n t   r e f = " n s 3 : M e d i a S e r v i c e M e t a d a t a "   m i n O c c u r s = " 0 " / >  
 < x s d : e l e m e n t   r e f = " n s 3 : M e d i a S e r v i c e F a s t M e t a d a t a "   m i n O c c u r s = " 0 " / >  
 < x s d : e l e m e n t   r e f = " n s 3 : M e d i a S e r v i c e S e a r c h P r o p e r t i e s "   m i n O c c u r s = " 0 " / >  
 < x s d : e l e m e n t   r e f = " n s 3 : M e d i a S e r v i c e O b j e c t D e t e c t o r V e r s i o n s "   m i n O c c u r s = " 0 " / >  
 < x s d : e l e m e n t   r e f = " n s 3 : M e d i a S e r v i c e D a t e T a k e n "   m i n O c c u r s = " 0 " / >  
 < x s d : e l e m e n t   r e f = " n s 3 : M e d i a S e r v i c e S y s t e m T a g s "   m i n O c c u r s = " 0 " / >  
 < x s d : e l e m e n t   r e f = " n s 3 : M e d i a S e r v i c e O C R "   m i n O c c u r s = " 0 " / >  
 < x s d : e l e m e n t   r e f = " n s 3 : M e d i a S e r v i c e G e n e r a t i o n T i m e "   m i n O c c u r s = " 0 " / >  
 < x s d : e l e m e n t   r e f = " n s 3 : M e d i a S e r v i c e E v e n t H a s h C o d e "   m i n O c c u r s = " 0 " / >  
 < x s d : e l e m e n t   r e f = " n s 3 : M e d i a S e r v i c e L o c a t i o n "   m i n O c c u r s = " 0 " / >  
 < x s d : e l e m e n t   r e f = " n s 3 : M e d i a L e n g t h I n S e c o n d s "   m i n O c c u r s = " 0 " / >  
 < / x s d : a l l >  
 < / x s d : c o m p l e x T y p e >  
 < / x s d : e l e m e n t >  
 < / x s d : s e q u e n c e >  
 < / x s d : c o m p l e x T y p e >  
 < / x s d : e l e m e n t >  
 < / x s d : s c h e m a >  
 < x s d : s c h e m a   t a r g e t N a m e s p a c e = " 7 8 c 7 9 1 d c - 6 2 5 d - 4 1 a 9 - 9 5 8 b - 4 c 6 6 7 1 4 c 7 0 6 9 " 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S e a r c h P r o p e r t i e s "   m a : i n d e x = " 1 0 "   n i l l a b l e = " t r u e "   m a : d i s p l a y N a m e = " M e d i a S e r v i c e S e a r c h P r o p e r t i e s "   m a : h i d d e n = " t r u e "   m a : i n t e r n a l N a m e = " M e d i a S e r v i c e S e a r c h P r o p e r t i e s "   m a : r e a d O n l y = " t r u e " >  
 < x s d : s i m p l e T y p e >  
 < x s d : r e s t r i c t i o n   b a s e = " d m s : N o t e " / >  
 < / x s d : s i m p l e T y p e >  
 < / x s d : e l e m e n t >  
 < x s d : e l e m e n t   n a m e = " M e d i a S e r v i c e O b j e c t D e t e c t o r V e r s i o n s "   m a : i n d e x = " 1 1 "   n i l l a b l e = " t r u e "   m a : d i s p l a y N a m e = " M e d i a S e r v i c e O b j e c t D e t e c t o r V e r s i o n s "   m a : h i d d e n = " t r u e "   m a : i n d e x e d = " t r u e "   m a : i n t e r n a l N a m e = " M e d i a S e r v i c e O b j e c t D e t e c t o r V e r s i o n s "   m a : r e a d O n l y = " t r u e " >  
 < x s d : s i m p l e T y p e >  
 < x s d : r e s t r i c t i o n   b a s e = " d m s : T e x t " / >  
 < / x s d : s i m p l e T y p e >  
 < / x s d : e l e m e n t >  
 < x s d : e l e m e n t   n a m e = " M e d i a S e r v i c e D a t e T a k e n "   m a : i n d e x = " 1 2 "   n i l l a b l e = " t r u e "   m a : d i s p l a y N a m e = " M e d i a S e r v i c e D a t e T a k e n "   m a : h i d d e n = " t r u e "   m a : i n d e x e d = " t r u e "   m a : i n t e r n a l N a m e = " M e d i a S e r v i c e D a t e T a k e n "   m a : r e a d O n l y = " t r u e " >  
 < x s d : s i m p l e T y p e >  
 < x s d : r e s t r i c t i o n   b a s e = " d m s : T e x t " / >  
 < / x s d : s i m p l e T y p e >  
 < / x s d : e l e m e n t >  
 < x s d : e l e m e n t   n a m e = " M e d i a S e r v i c e S y s t e m T a g s "   m a : i n d e x = " 1 3 "   n i l l a b l e = " t r u e "   m a : d i s p l a y N a m e = " M e d i a S e r v i c e S y s t e m T a g s "   m a : h i d d e n = " t r u e "   m a : i n t e r n a l N a m e = " M e d i a S e r v i c e S y s t e m T a g s "   m a : r e a d O n l y = " t r u e " >  
 < x s d : s i m p l e T y p e >  
 < x s d : r e s t r i c t i o n   b a s e = " d m s : N o t e " / > 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L o c a t i o n "   m a : i n d e x = " 1 7 "   n i l l a b l e = " t r u e "   m a : d i s p l a y N a m e = " L o c a t i o n "   m a : i n d e x e d = " t r u e "   m a : i n t e r n a l N a m e = " M e d i a S e r v i c e L o c a t i o n "   m a : r e a d O n l y = " t r u e " >  
 < x s d : s i m p l e T y p e >  
 < x s d : r e s t r i c t i o n   b a s e = " d m s : T e x t " / >  
 < / x s d : s i m p l e T y p e >  
 < / x s d : e l e m e n t >  
 < x s d : e l e m e n t   n a m e = " M e d i a L e n g t h I n S e c o n d s "   m a : i n d e x = " 1 8 "   n i l l a b l e = " t r u e "   m a : d i s p l a y N a m e = " M e d i a L e n g t h I n S e c o n d s "   m a : h i d d e n = " t r u e "   m a : i n t e r n a l N a m e = " M e d i a L e n g t h I n S e c o n d s "   m a : r e a d O n l y = " t r u e " >  
 < x s d : s i m p l e T y p e >  
 < x s d : r e s t r i c t i o n   b a s e = " d m s : U n k n o w 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8C51EB17-D597-42E7-995C-18B75FCBF237}">
  <ds:schemaRefs/>
</ds:datastoreItem>
</file>

<file path=customXml/itemProps2.xml><?xml version="1.0" encoding="utf-8"?>
<ds:datastoreItem xmlns:ds="http://schemas.openxmlformats.org/officeDocument/2006/customXml" ds:itemID="{9D20B1D8-6028-4185-A25E-7F4C4F92F365}">
  <ds:schemaRefs/>
</ds:datastoreItem>
</file>

<file path=customXml/itemProps3.xml><?xml version="1.0" encoding="utf-8"?>
<ds:datastoreItem xmlns:ds="http://schemas.openxmlformats.org/officeDocument/2006/customXml" ds:itemID="{9B9123E8-1B6B-49B5-873D-A8D01C369B68}">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5056</Words>
  <Application>WPS Presentation</Application>
  <PresentationFormat>Widescreen</PresentationFormat>
  <Paragraphs>129</Paragraphs>
  <Slides>16</Slides>
  <Notes>4</Notes>
  <HiddenSlides>0</HiddenSlides>
  <MMClips>0</MMClips>
  <ScaleCrop>false</ScaleCrop>
  <HeadingPairs>
    <vt:vector size="6" baseType="variant">
      <vt:variant>
        <vt:lpstr>已用的字体</vt:lpstr>
      </vt:variant>
      <vt:variant>
        <vt:i4>20</vt:i4>
      </vt:variant>
      <vt:variant>
        <vt:lpstr>主题</vt:lpstr>
      </vt:variant>
      <vt:variant>
        <vt:i4>8</vt:i4>
      </vt:variant>
      <vt:variant>
        <vt:lpstr>幻灯片标题</vt:lpstr>
      </vt:variant>
      <vt:variant>
        <vt:i4>16</vt:i4>
      </vt:variant>
    </vt:vector>
  </HeadingPairs>
  <TitlesOfParts>
    <vt:vector size="44" baseType="lpstr">
      <vt:lpstr>Arial</vt:lpstr>
      <vt:lpstr>SimSun</vt:lpstr>
      <vt:lpstr>Wingdings</vt:lpstr>
      <vt:lpstr>Tw Cen MT</vt:lpstr>
      <vt:lpstr>Segoe Print</vt:lpstr>
      <vt:lpstr>Wingdings 3</vt:lpstr>
      <vt:lpstr>Symbol</vt:lpstr>
      <vt:lpstr>Arial</vt:lpstr>
      <vt:lpstr>Avenir Next LT Pro Light (Body)</vt:lpstr>
      <vt:lpstr>Courier New</vt:lpstr>
      <vt:lpstr>Rockwell</vt:lpstr>
      <vt:lpstr>Rockwell Condensed</vt:lpstr>
      <vt:lpstr>Microsoft YaHei</vt:lpstr>
      <vt:lpstr>Arial Unicode MS</vt:lpstr>
      <vt:lpstr>Calibri</vt:lpstr>
      <vt:lpstr>Gill Sans MT</vt:lpstr>
      <vt:lpstr>Tw Cen MT Condensed</vt:lpstr>
      <vt:lpstr>Century Gothic</vt:lpstr>
      <vt:lpstr>Garamond</vt:lpstr>
      <vt:lpstr>Trebuchet MS</vt:lpstr>
      <vt:lpstr>1_Integral</vt:lpstr>
      <vt:lpstr>1_Ion Boardroom</vt:lpstr>
      <vt:lpstr>2_Ion Boardroom</vt:lpstr>
      <vt:lpstr>Gallery</vt:lpstr>
      <vt:lpstr>Organic</vt:lpstr>
      <vt:lpstr>Facet</vt:lpstr>
      <vt:lpstr>1_Gallery</vt:lpstr>
      <vt:lpstr>Wood Type</vt:lpstr>
      <vt:lpstr>Self Paced Data Structure  and Algorithm</vt:lpstr>
      <vt:lpstr>Agenda</vt:lpstr>
      <vt:lpstr>Certificate</vt:lpstr>
      <vt:lpstr>Introduction</vt:lpstr>
      <vt:lpstr>WHAT IS ALGORITHM</vt:lpstr>
      <vt:lpstr>Linked list</vt:lpstr>
      <vt:lpstr>Stack    Stacks are a type of container adaptors with LIFO (Last in First Out) type of working, where a new element is added at one end (top) and an element is removed from that end only. Stack uses an encapsulated object of either vector or deque (by default) or list (sequential container class) as its underlying container, providing a specific set of member functions to access its elements • Understanding the Stack data structure • Applications of Stack • Implementation of Stack in Array and Linked List.</vt:lpstr>
      <vt:lpstr>Queue</vt:lpstr>
      <vt:lpstr>TREE</vt:lpstr>
      <vt:lpstr>Graph</vt:lpstr>
      <vt:lpstr>Learning outcomes</vt:lpstr>
      <vt:lpstr>PowerPoint 演示文稿</vt:lpstr>
      <vt:lpstr>PowerPoint 演示文稿</vt:lpstr>
      <vt:lpstr>PowerPoint 演示文稿</vt:lpstr>
      <vt:lpstr>Summary</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dc:title>
  <dc:creator>Aman Bhatnagar</dc:creator>
  <cp:lastModifiedBy>YASH</cp:lastModifiedBy>
  <cp:revision>24</cp:revision>
  <dcterms:created xsi:type="dcterms:W3CDTF">2023-09-06T17:12:00Z</dcterms:created>
  <dcterms:modified xsi:type="dcterms:W3CDTF">2024-09-22T07:55:32Z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0x010100A75AA0BE3BA1D441AECDEC0F818B542C</vt:lpwstr>
  </property>
  <property fmtid="{D5CDD505-2E9C-101B-9397-08002B2CF9AE}" pid="3" name="ICV">
    <vt:lpwstr>432E076579A3437CAE62AC3CDB44F427_12</vt:lpwstr>
  </property>
  <property fmtid="{D5CDD505-2E9C-101B-9397-08002B2CF9AE}" pid="4" name="KSOProductBuildVer">
    <vt:lpwstr>1033-12.2.0.13472</vt:lpwstr>
  </property>
</Properties>
</file>